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510" r:id="rId2"/>
    <p:sldId id="519" r:id="rId3"/>
    <p:sldId id="525" r:id="rId4"/>
    <p:sldId id="531" r:id="rId5"/>
    <p:sldId id="520" r:id="rId6"/>
    <p:sldId id="507" r:id="rId7"/>
    <p:sldId id="526" r:id="rId8"/>
    <p:sldId id="515" r:id="rId9"/>
    <p:sldId id="532" r:id="rId10"/>
    <p:sldId id="256" r:id="rId11"/>
    <p:sldId id="257" r:id="rId12"/>
    <p:sldId id="261" r:id="rId13"/>
    <p:sldId id="449" r:id="rId14"/>
    <p:sldId id="450" r:id="rId15"/>
    <p:sldId id="451" r:id="rId16"/>
    <p:sldId id="453" r:id="rId17"/>
    <p:sldId id="452" r:id="rId18"/>
    <p:sldId id="539" r:id="rId19"/>
    <p:sldId id="258" r:id="rId20"/>
    <p:sldId id="285" r:id="rId21"/>
    <p:sldId id="522" r:id="rId22"/>
    <p:sldId id="523" r:id="rId23"/>
    <p:sldId id="259" r:id="rId24"/>
    <p:sldId id="534" r:id="rId25"/>
    <p:sldId id="535" r:id="rId26"/>
    <p:sldId id="536" r:id="rId27"/>
    <p:sldId id="542" r:id="rId28"/>
    <p:sldId id="513" r:id="rId29"/>
    <p:sldId id="511" r:id="rId30"/>
    <p:sldId id="512" r:id="rId31"/>
    <p:sldId id="514" r:id="rId32"/>
    <p:sldId id="538" r:id="rId33"/>
    <p:sldId id="314" r:id="rId34"/>
    <p:sldId id="54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4B"/>
    <a:srgbClr val="FF9999"/>
    <a:srgbClr val="C09BE9"/>
    <a:srgbClr val="97E4FF"/>
    <a:srgbClr val="4F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207DFA-8E3E-4AB1-B1F8-BA418F9CE013}" v="3" dt="2023-09-19T20:47:05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1803" autoAdjust="0"/>
  </p:normalViewPr>
  <p:slideViewPr>
    <p:cSldViewPr snapToGrid="0">
      <p:cViewPr varScale="1">
        <p:scale>
          <a:sx n="101" d="100"/>
          <a:sy n="101" d="100"/>
        </p:scale>
        <p:origin x="2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oss, Jacob J" userId="033d5778-f5cf-4110-a2e7-81c6c66cbb56" providerId="ADAL" clId="{F0207DFA-8E3E-4AB1-B1F8-BA418F9CE013}"/>
    <pc:docChg chg="undo custSel addSld delSld modSld">
      <pc:chgData name="Gross, Jacob J" userId="033d5778-f5cf-4110-a2e7-81c6c66cbb56" providerId="ADAL" clId="{F0207DFA-8E3E-4AB1-B1F8-BA418F9CE013}" dt="2023-09-19T20:48:41.069" v="139" actId="20577"/>
      <pc:docMkLst>
        <pc:docMk/>
      </pc:docMkLst>
      <pc:sldChg chg="del">
        <pc:chgData name="Gross, Jacob J" userId="033d5778-f5cf-4110-a2e7-81c6c66cbb56" providerId="ADAL" clId="{F0207DFA-8E3E-4AB1-B1F8-BA418F9CE013}" dt="2023-09-19T20:39:20.806" v="0" actId="47"/>
        <pc:sldMkLst>
          <pc:docMk/>
          <pc:sldMk cId="4258974615" sldId="262"/>
        </pc:sldMkLst>
      </pc:sldChg>
      <pc:sldChg chg="del">
        <pc:chgData name="Gross, Jacob J" userId="033d5778-f5cf-4110-a2e7-81c6c66cbb56" providerId="ADAL" clId="{F0207DFA-8E3E-4AB1-B1F8-BA418F9CE013}" dt="2023-09-19T20:39:23.853" v="1" actId="47"/>
        <pc:sldMkLst>
          <pc:docMk/>
          <pc:sldMk cId="3878534168" sldId="263"/>
        </pc:sldMkLst>
      </pc:sldChg>
      <pc:sldChg chg="del">
        <pc:chgData name="Gross, Jacob J" userId="033d5778-f5cf-4110-a2e7-81c6c66cbb56" providerId="ADAL" clId="{F0207DFA-8E3E-4AB1-B1F8-BA418F9CE013}" dt="2023-09-19T20:40:48.887" v="5" actId="47"/>
        <pc:sldMkLst>
          <pc:docMk/>
          <pc:sldMk cId="3675822128" sldId="266"/>
        </pc:sldMkLst>
      </pc:sldChg>
      <pc:sldChg chg="del">
        <pc:chgData name="Gross, Jacob J" userId="033d5778-f5cf-4110-a2e7-81c6c66cbb56" providerId="ADAL" clId="{F0207DFA-8E3E-4AB1-B1F8-BA418F9CE013}" dt="2023-09-19T20:40:36.611" v="3" actId="47"/>
        <pc:sldMkLst>
          <pc:docMk/>
          <pc:sldMk cId="1703625257" sldId="272"/>
        </pc:sldMkLst>
      </pc:sldChg>
      <pc:sldChg chg="del">
        <pc:chgData name="Gross, Jacob J" userId="033d5778-f5cf-4110-a2e7-81c6c66cbb56" providerId="ADAL" clId="{F0207DFA-8E3E-4AB1-B1F8-BA418F9CE013}" dt="2023-09-19T20:40:50.544" v="6" actId="47"/>
        <pc:sldMkLst>
          <pc:docMk/>
          <pc:sldMk cId="1033919969" sldId="279"/>
        </pc:sldMkLst>
      </pc:sldChg>
      <pc:sldChg chg="modSp mod">
        <pc:chgData name="Gross, Jacob J" userId="033d5778-f5cf-4110-a2e7-81c6c66cbb56" providerId="ADAL" clId="{F0207DFA-8E3E-4AB1-B1F8-BA418F9CE013}" dt="2023-09-19T20:43:11.313" v="30" actId="113"/>
        <pc:sldMkLst>
          <pc:docMk/>
          <pc:sldMk cId="2051354482" sldId="314"/>
        </pc:sldMkLst>
        <pc:spChg chg="mod">
          <ac:chgData name="Gross, Jacob J" userId="033d5778-f5cf-4110-a2e7-81c6c66cbb56" providerId="ADAL" clId="{F0207DFA-8E3E-4AB1-B1F8-BA418F9CE013}" dt="2023-09-19T20:43:11.313" v="30" actId="113"/>
          <ac:spMkLst>
            <pc:docMk/>
            <pc:sldMk cId="2051354482" sldId="314"/>
            <ac:spMk id="9" creationId="{DB6146DD-1C08-4927-BC52-10BF6FB29A89}"/>
          </ac:spMkLst>
        </pc:spChg>
      </pc:sldChg>
      <pc:sldChg chg="modSp mod">
        <pc:chgData name="Gross, Jacob J" userId="033d5778-f5cf-4110-a2e7-81c6c66cbb56" providerId="ADAL" clId="{F0207DFA-8E3E-4AB1-B1F8-BA418F9CE013}" dt="2023-09-19T20:44:30.332" v="41" actId="20577"/>
        <pc:sldMkLst>
          <pc:docMk/>
          <pc:sldMk cId="2559928803" sldId="510"/>
        </pc:sldMkLst>
        <pc:spChg chg="mod">
          <ac:chgData name="Gross, Jacob J" userId="033d5778-f5cf-4110-a2e7-81c6c66cbb56" providerId="ADAL" clId="{F0207DFA-8E3E-4AB1-B1F8-BA418F9CE013}" dt="2023-09-19T20:44:30.332" v="41" actId="20577"/>
          <ac:spMkLst>
            <pc:docMk/>
            <pc:sldMk cId="2559928803" sldId="510"/>
            <ac:spMk id="2" creationId="{F511F551-3F0C-97D0-72A2-6EFC7A9FFFC1}"/>
          </ac:spMkLst>
        </pc:spChg>
      </pc:sldChg>
      <pc:sldChg chg="delSp mod delAnim">
        <pc:chgData name="Gross, Jacob J" userId="033d5778-f5cf-4110-a2e7-81c6c66cbb56" providerId="ADAL" clId="{F0207DFA-8E3E-4AB1-B1F8-BA418F9CE013}" dt="2023-09-19T20:44:48.174" v="44" actId="478"/>
        <pc:sldMkLst>
          <pc:docMk/>
          <pc:sldMk cId="634866168" sldId="519"/>
        </pc:sldMkLst>
        <pc:spChg chg="del">
          <ac:chgData name="Gross, Jacob J" userId="033d5778-f5cf-4110-a2e7-81c6c66cbb56" providerId="ADAL" clId="{F0207DFA-8E3E-4AB1-B1F8-BA418F9CE013}" dt="2023-09-19T20:44:48.174" v="44" actId="478"/>
          <ac:spMkLst>
            <pc:docMk/>
            <pc:sldMk cId="634866168" sldId="519"/>
            <ac:spMk id="7" creationId="{C55F6979-979E-95F3-0A40-308A13244C9B}"/>
          </ac:spMkLst>
        </pc:spChg>
        <pc:spChg chg="del topLvl">
          <ac:chgData name="Gross, Jacob J" userId="033d5778-f5cf-4110-a2e7-81c6c66cbb56" providerId="ADAL" clId="{F0207DFA-8E3E-4AB1-B1F8-BA418F9CE013}" dt="2023-09-19T20:44:45.151" v="42" actId="478"/>
          <ac:spMkLst>
            <pc:docMk/>
            <pc:sldMk cId="634866168" sldId="519"/>
            <ac:spMk id="16" creationId="{1FC4DAB8-7133-A57F-F277-6FF38C19B61A}"/>
          </ac:spMkLst>
        </pc:spChg>
        <pc:grpChg chg="del">
          <ac:chgData name="Gross, Jacob J" userId="033d5778-f5cf-4110-a2e7-81c6c66cbb56" providerId="ADAL" clId="{F0207DFA-8E3E-4AB1-B1F8-BA418F9CE013}" dt="2023-09-19T20:44:45.151" v="42" actId="478"/>
          <ac:grpSpMkLst>
            <pc:docMk/>
            <pc:sldMk cId="634866168" sldId="519"/>
            <ac:grpSpMk id="22" creationId="{92C08EF3-983D-9CA2-CD09-7FC3B66B6FA9}"/>
          </ac:grpSpMkLst>
        </pc:grpChg>
        <pc:cxnChg chg="del topLvl">
          <ac:chgData name="Gross, Jacob J" userId="033d5778-f5cf-4110-a2e7-81c6c66cbb56" providerId="ADAL" clId="{F0207DFA-8E3E-4AB1-B1F8-BA418F9CE013}" dt="2023-09-19T20:44:46.171" v="43" actId="478"/>
          <ac:cxnSpMkLst>
            <pc:docMk/>
            <pc:sldMk cId="634866168" sldId="519"/>
            <ac:cxnSpMk id="17" creationId="{5C4B9A00-74B5-6D37-AE36-8994D130B15E}"/>
          </ac:cxnSpMkLst>
        </pc:cxnChg>
      </pc:sldChg>
      <pc:sldChg chg="addSp delSp modSp mod">
        <pc:chgData name="Gross, Jacob J" userId="033d5778-f5cf-4110-a2e7-81c6c66cbb56" providerId="ADAL" clId="{F0207DFA-8E3E-4AB1-B1F8-BA418F9CE013}" dt="2023-09-19T20:48:41.069" v="139" actId="20577"/>
        <pc:sldMkLst>
          <pc:docMk/>
          <pc:sldMk cId="3224084396" sldId="531"/>
        </pc:sldMkLst>
        <pc:spChg chg="mod">
          <ac:chgData name="Gross, Jacob J" userId="033d5778-f5cf-4110-a2e7-81c6c66cbb56" providerId="ADAL" clId="{F0207DFA-8E3E-4AB1-B1F8-BA418F9CE013}" dt="2023-09-19T20:48:41.069" v="139" actId="20577"/>
          <ac:spMkLst>
            <pc:docMk/>
            <pc:sldMk cId="3224084396" sldId="531"/>
            <ac:spMk id="2" creationId="{2A313168-25F5-5A19-CC1E-F68AE8D09EFE}"/>
          </ac:spMkLst>
        </pc:spChg>
        <pc:spChg chg="add del mod">
          <ac:chgData name="Gross, Jacob J" userId="033d5778-f5cf-4110-a2e7-81c6c66cbb56" providerId="ADAL" clId="{F0207DFA-8E3E-4AB1-B1F8-BA418F9CE013}" dt="2023-09-19T20:46:39.885" v="72" actId="478"/>
          <ac:spMkLst>
            <pc:docMk/>
            <pc:sldMk cId="3224084396" sldId="531"/>
            <ac:spMk id="12" creationId="{78971813-4434-B667-6953-FDE492BAF98A}"/>
          </ac:spMkLst>
        </pc:spChg>
        <pc:spChg chg="add mod">
          <ac:chgData name="Gross, Jacob J" userId="033d5778-f5cf-4110-a2e7-81c6c66cbb56" providerId="ADAL" clId="{F0207DFA-8E3E-4AB1-B1F8-BA418F9CE013}" dt="2023-09-19T20:47:43.515" v="112" actId="14100"/>
          <ac:spMkLst>
            <pc:docMk/>
            <pc:sldMk cId="3224084396" sldId="531"/>
            <ac:spMk id="13" creationId="{FC138CC0-0B03-0043-EEE1-EE11A68455B5}"/>
          </ac:spMkLst>
        </pc:spChg>
        <pc:spChg chg="add mod">
          <ac:chgData name="Gross, Jacob J" userId="033d5778-f5cf-4110-a2e7-81c6c66cbb56" providerId="ADAL" clId="{F0207DFA-8E3E-4AB1-B1F8-BA418F9CE013}" dt="2023-09-19T20:47:19.666" v="107" actId="1076"/>
          <ac:spMkLst>
            <pc:docMk/>
            <pc:sldMk cId="3224084396" sldId="531"/>
            <ac:spMk id="14" creationId="{34CEEAE0-898C-AC9D-6FB9-1528D98AA389}"/>
          </ac:spMkLst>
        </pc:spChg>
        <pc:picChg chg="mod">
          <ac:chgData name="Gross, Jacob J" userId="033d5778-f5cf-4110-a2e7-81c6c66cbb56" providerId="ADAL" clId="{F0207DFA-8E3E-4AB1-B1F8-BA418F9CE013}" dt="2023-09-19T20:46:23.170" v="70" actId="108"/>
          <ac:picMkLst>
            <pc:docMk/>
            <pc:sldMk cId="3224084396" sldId="531"/>
            <ac:picMk id="4" creationId="{1BB86A1B-C58A-276D-8A01-08F4A6B58215}"/>
          </ac:picMkLst>
        </pc:picChg>
        <pc:cxnChg chg="mod">
          <ac:chgData name="Gross, Jacob J" userId="033d5778-f5cf-4110-a2e7-81c6c66cbb56" providerId="ADAL" clId="{F0207DFA-8E3E-4AB1-B1F8-BA418F9CE013}" dt="2023-09-19T20:47:49.457" v="113" actId="14100"/>
          <ac:cxnSpMkLst>
            <pc:docMk/>
            <pc:sldMk cId="3224084396" sldId="531"/>
            <ac:cxnSpMk id="8" creationId="{13312824-F8DD-036F-59A5-DFD7FF72AED3}"/>
          </ac:cxnSpMkLst>
        </pc:cxnChg>
        <pc:cxnChg chg="mod">
          <ac:chgData name="Gross, Jacob J" userId="033d5778-f5cf-4110-a2e7-81c6c66cbb56" providerId="ADAL" clId="{F0207DFA-8E3E-4AB1-B1F8-BA418F9CE013}" dt="2023-09-19T20:45:49.026" v="49" actId="14100"/>
          <ac:cxnSpMkLst>
            <pc:docMk/>
            <pc:sldMk cId="3224084396" sldId="531"/>
            <ac:cxnSpMk id="18" creationId="{C820415D-E360-3680-75CB-C7AF0332FFF3}"/>
          </ac:cxnSpMkLst>
        </pc:cxnChg>
      </pc:sldChg>
      <pc:sldChg chg="del">
        <pc:chgData name="Gross, Jacob J" userId="033d5778-f5cf-4110-a2e7-81c6c66cbb56" providerId="ADAL" clId="{F0207DFA-8E3E-4AB1-B1F8-BA418F9CE013}" dt="2023-09-19T20:40:39.976" v="4" actId="47"/>
        <pc:sldMkLst>
          <pc:docMk/>
          <pc:sldMk cId="3396193498" sldId="533"/>
        </pc:sldMkLst>
      </pc:sldChg>
      <pc:sldChg chg="del">
        <pc:chgData name="Gross, Jacob J" userId="033d5778-f5cf-4110-a2e7-81c6c66cbb56" providerId="ADAL" clId="{F0207DFA-8E3E-4AB1-B1F8-BA418F9CE013}" dt="2023-09-19T20:40:34.605" v="2" actId="47"/>
        <pc:sldMkLst>
          <pc:docMk/>
          <pc:sldMk cId="3024316495" sldId="537"/>
        </pc:sldMkLst>
      </pc:sldChg>
      <pc:sldChg chg="del">
        <pc:chgData name="Gross, Jacob J" userId="033d5778-f5cf-4110-a2e7-81c6c66cbb56" providerId="ADAL" clId="{F0207DFA-8E3E-4AB1-B1F8-BA418F9CE013}" dt="2023-09-19T20:41:18.007" v="7" actId="47"/>
        <pc:sldMkLst>
          <pc:docMk/>
          <pc:sldMk cId="4113173893" sldId="543"/>
        </pc:sldMkLst>
      </pc:sldChg>
      <pc:sldChg chg="modSp add del mod">
        <pc:chgData name="Gross, Jacob J" userId="033d5778-f5cf-4110-a2e7-81c6c66cbb56" providerId="ADAL" clId="{F0207DFA-8E3E-4AB1-B1F8-BA418F9CE013}" dt="2023-09-19T20:42:08.592" v="29" actId="404"/>
        <pc:sldMkLst>
          <pc:docMk/>
          <pc:sldMk cId="1860283103" sldId="544"/>
        </pc:sldMkLst>
        <pc:spChg chg="mod">
          <ac:chgData name="Gross, Jacob J" userId="033d5778-f5cf-4110-a2e7-81c6c66cbb56" providerId="ADAL" clId="{F0207DFA-8E3E-4AB1-B1F8-BA418F9CE013}" dt="2023-09-19T20:42:08.592" v="29" actId="404"/>
          <ac:spMkLst>
            <pc:docMk/>
            <pc:sldMk cId="1860283103" sldId="544"/>
            <ac:spMk id="2" creationId="{7750B216-52C6-F2A7-0E22-C2C81D7701C0}"/>
          </ac:spMkLst>
        </pc:spChg>
      </pc:sldChg>
      <pc:sldChg chg="del">
        <pc:chgData name="Gross, Jacob J" userId="033d5778-f5cf-4110-a2e7-81c6c66cbb56" providerId="ADAL" clId="{F0207DFA-8E3E-4AB1-B1F8-BA418F9CE013}" dt="2023-09-19T20:41:19.170" v="8" actId="47"/>
        <pc:sldMkLst>
          <pc:docMk/>
          <pc:sldMk cId="689311892" sldId="54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4A8F0-F77F-4941-AF02-025EE2B584A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77910-4A62-4AC8-9DC1-00D78FBBA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7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77910-4A62-4AC8-9DC1-00D78FBBA2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94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B8C9D-11F0-4C77-ACC0-175EE98285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10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B8C9D-11F0-4C77-ACC0-175EE98285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78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B8C9D-11F0-4C77-ACC0-175EE98285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83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B8C9D-11F0-4C77-ACC0-175EE982858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98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63915-A212-4448-812E-812978D6B6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7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63915-A212-4448-812E-812978D6B6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9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77910-4A62-4AC8-9DC1-00D78FBBA2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6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77910-4A62-4AC8-9DC1-00D78FBBA2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5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&gt;200 wet forest 20x50m plots monitored across 5 islands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6C90A-3B67-42E2-B3E1-271F47F763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3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 coastal strand plots monitored</a:t>
            </a:r>
            <a:r>
              <a:rPr lang="en-US" baseline="0" dirty="0"/>
              <a:t> across two islands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6C90A-3B67-42E2-B3E1-271F47F763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9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</a:t>
            </a:r>
            <a:r>
              <a:rPr lang="en-US" baseline="0" dirty="0"/>
              <a:t> of the results that follow are better summarized at a smaller spatial scale then these two plant communities.</a:t>
            </a:r>
          </a:p>
          <a:p>
            <a:endParaRPr lang="en-US" baseline="0" dirty="0"/>
          </a:p>
          <a:p>
            <a:r>
              <a:rPr lang="en-US" baseline="0" dirty="0"/>
              <a:t>So I’m going to use these zones circled here on this map. And these zones are part of the hierarchical sampling design described in our protocols. </a:t>
            </a:r>
          </a:p>
          <a:p>
            <a:endParaRPr lang="en-US" baseline="0" dirty="0"/>
          </a:p>
          <a:p>
            <a:r>
              <a:rPr lang="en-US" baseline="0" dirty="0"/>
              <a:t>The next slide we’ll examine non-native richness in each one of these zones.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21F63-53C3-4B2E-8CC6-6C8962C013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13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</a:t>
            </a:r>
            <a:r>
              <a:rPr lang="en-US" baseline="0" dirty="0"/>
              <a:t> of the results that follow are better summarized at a smaller spatial scale then these two plant communities.</a:t>
            </a:r>
          </a:p>
          <a:p>
            <a:endParaRPr lang="en-US" baseline="0" dirty="0"/>
          </a:p>
          <a:p>
            <a:r>
              <a:rPr lang="en-US" baseline="0" dirty="0"/>
              <a:t>So I’m going to use these zones circled here on this map. And these zones are part of the hierarchical sampling design described in our protocols. </a:t>
            </a:r>
          </a:p>
          <a:p>
            <a:endParaRPr lang="en-US" baseline="0" dirty="0"/>
          </a:p>
          <a:p>
            <a:r>
              <a:rPr lang="en-US" baseline="0" dirty="0"/>
              <a:t>The next slide we’ll examine non-native richness in each one of these zones.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21F63-53C3-4B2E-8CC6-6C8962C013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94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Connecting the workflow with R</a:t>
            </a:r>
            <a:r>
              <a:rPr lang="en-US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C83AD-52E5-4899-930F-28D3650043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they writing down?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B8C9D-11F0-4C77-ACC0-175EE982858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2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82B9-478B-92E9-D938-576DBC761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1E8A4-7E24-C8C0-8FF3-7B8EC411C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B13A4-3438-9468-1370-25893386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437B7-2BC5-0A04-9171-C1B68288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EB366-A8FC-6D13-F663-B447F10C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9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7565-7D6F-F9F7-9481-9BE7071D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1BD8C-6E7F-58C5-93D4-6A4B0AD58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F580B-BF10-2CAD-207D-2C4F2908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4FFF4-E9EB-AC08-5456-67FDB8958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2B83-8FD5-C254-4B51-9AA358C8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79187-C2A3-F6E2-A7E8-BE498D3A2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D22CE-E0F3-3A12-22D1-8BEF7787A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A4444-D858-C75A-60DA-B72B480B5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C9A60-2FFD-9515-D784-F023071D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5521D-F3FE-7101-659D-02A1219B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5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AECD-569D-E840-5EAA-221F1C92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AF4C-EC8C-195E-0EBB-1E375E0C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99A8B-874F-8677-D65A-11E88D29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22D5-A117-5651-75A9-B3F91080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F3A-895E-9DB7-7170-035C2840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9941-AE1C-F853-52DD-C91AA2F5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FBDED-C766-6CC9-7AEB-4DBA55E3E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C859-04AB-5638-2F51-E49A50B2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06E21-AA13-55D0-6F2C-335C33CD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0F15A-E5F9-F74C-0813-161E9064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7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0F72-109D-68F0-3DDD-B0E3D687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86FE6-B24D-044E-2189-9DD1946B8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01C05-EBDB-A604-21EC-F923B2262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A5AFD-A94D-5960-E184-19F85065D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D5408-CB5B-174F-56F1-B05522312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36ADF-4DB8-4146-1405-642C7314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5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1246-BE84-462A-1EC8-7B595E026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B1C53-FF74-B1B6-9B0F-61A971FC9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CFE0E-9429-3901-D027-B3984AF49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48759-2D50-659F-B718-C9D16AA9E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D8689-21C6-A515-A02B-7242BD0BD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34BD3-C4AA-0FE9-0A68-68D1E641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50BE86-8540-5660-4665-3907BABB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FF6C39-21F3-4126-6F2E-C5D2E61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7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0C89-6534-396D-D864-47785895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04426C-7529-A7F5-D869-66F43E3B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69218-F676-0D7A-8710-2CDC33738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177BA-C4E0-AAD6-C5B0-D3EEF1E7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3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07541-DC4B-22CB-5BE9-18CCDC2F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343A5-7F3B-1AB3-F640-B3048FAC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44BF-8925-9510-57D7-3CDE4901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4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538A-2C5B-DA8D-7B5F-BF50B075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CB483-C3B6-77BF-7FF4-3148A3C75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228E0-A03B-8639-B2C5-6B790C9B1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A3040-1333-B4B1-3BFC-851F7AAB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48554-C41A-A47A-9F73-19C40E60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53A80-691B-0CA4-4560-AD772DAA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3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D44D-CCEC-6BA3-942A-DFCA69E8E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98C1A1-8B95-5953-05DB-0F5D3D35A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BCB73-2729-015F-6398-7E894B58D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2C12D-C995-0771-83CA-87B2A916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127CF-C664-1C97-2260-B3899739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FEA07-FDDE-D1F1-7B71-896E86E5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4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A8760-B06F-3F20-25EE-502DDCA3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B8856-467B-FF45-8F1A-5BC4668CA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453CF-5324-55B9-5271-FED80CD20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419EE-BFCB-4599-8784-DB6F2338B9C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9258B-9AC3-EC3E-864B-8E7AE4A7A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6597-B166-802A-156F-B3C6D3BB8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559E4-94F5-496E-8119-4F9981A4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6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7.jpeg"/><Relationship Id="rId4" Type="http://schemas.openxmlformats.org/officeDocument/2006/relationships/image" Target="../media/image23.JPG"/><Relationship Id="rId9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uperuser.com/questions/1153329/how-to-create-a-graph-with-multiple-series-1000-in-exce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B145C-6FE6-0A7E-DFFB-368B149DD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0551" r="-1" b="14430"/>
          <a:stretch/>
        </p:blipFill>
        <p:spPr>
          <a:xfrm>
            <a:off x="20" y="10"/>
            <a:ext cx="1218893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1F551-3F0C-97D0-72A2-6EFC7A9F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Vegetation Protocols Orientation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2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025E3E-6186-5114-5CC1-A4A76BB1B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532346"/>
              </p:ext>
            </p:extLst>
          </p:nvPr>
        </p:nvGraphicFramePr>
        <p:xfrm>
          <a:off x="818707" y="276447"/>
          <a:ext cx="3050026" cy="4866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5013">
                  <a:extLst>
                    <a:ext uri="{9D8B030D-6E8A-4147-A177-3AD203B41FA5}">
                      <a16:colId xmlns:a16="http://schemas.microsoft.com/office/drawing/2014/main" val="902681979"/>
                    </a:ext>
                  </a:extLst>
                </a:gridCol>
                <a:gridCol w="1525013">
                  <a:extLst>
                    <a:ext uri="{9D8B030D-6E8A-4147-A177-3AD203B41FA5}">
                      <a16:colId xmlns:a16="http://schemas.microsoft.com/office/drawing/2014/main" val="1290488900"/>
                    </a:ext>
                  </a:extLst>
                </a:gridCol>
              </a:tblGrid>
              <a:tr h="385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Park Unit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15097424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492248"/>
                  </a:ext>
                </a:extLst>
              </a:tr>
              <a:tr h="6400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61945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KAHO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550081"/>
                  </a:ext>
                </a:extLst>
              </a:tr>
              <a:tr h="6400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2023-24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67279"/>
                  </a:ext>
                </a:extLst>
              </a:tr>
              <a:tr h="960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881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NPSA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998456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WAPA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97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7583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AMME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C09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987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F5F83C1-A0A3-4A33-F307-3B90673BB42E}"/>
              </a:ext>
            </a:extLst>
          </p:cNvPr>
          <p:cNvSpPr txBox="1"/>
          <p:nvPr/>
        </p:nvSpPr>
        <p:spPr>
          <a:xfrm>
            <a:off x="6906385" y="616688"/>
            <a:ext cx="364394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3</a:t>
            </a:r>
            <a:r>
              <a:rPr lang="en-US" sz="4800" baseline="30000" dirty="0"/>
              <a:t>rd</a:t>
            </a:r>
            <a:r>
              <a:rPr lang="en-US" sz="4800" dirty="0"/>
              <a:t> Cycle</a:t>
            </a:r>
          </a:p>
          <a:p>
            <a:pPr algn="ctr"/>
            <a:endParaRPr lang="en-US" sz="14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/>
              <a:t>2010-2014 (1</a:t>
            </a:r>
            <a:r>
              <a:rPr lang="en-US" sz="2800" baseline="30000" dirty="0"/>
              <a:t>st</a:t>
            </a:r>
            <a:r>
              <a:rPr lang="en-US" sz="2800" dirty="0"/>
              <a:t>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/>
              <a:t>2015-2019 (2</a:t>
            </a:r>
            <a:r>
              <a:rPr lang="en-US" sz="2800" baseline="30000" dirty="0"/>
              <a:t>nd</a:t>
            </a:r>
            <a:r>
              <a:rPr lang="en-US" sz="2800" dirty="0"/>
              <a:t>)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B945D4-5B19-5B63-0D9A-33045BA6A4EA}"/>
              </a:ext>
            </a:extLst>
          </p:cNvPr>
          <p:cNvCxnSpPr/>
          <p:nvPr/>
        </p:nvCxnSpPr>
        <p:spPr>
          <a:xfrm flipH="1">
            <a:off x="5409127" y="965915"/>
            <a:ext cx="20091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3B371B-060D-5706-8D70-79AC046F161C}"/>
              </a:ext>
            </a:extLst>
          </p:cNvPr>
          <p:cNvSpPr txBox="1"/>
          <p:nvPr/>
        </p:nvSpPr>
        <p:spPr>
          <a:xfrm>
            <a:off x="6867748" y="5379994"/>
            <a:ext cx="1965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7 Parks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AC15AC-8DA5-3176-63EF-0DE0FCAA51C1}"/>
              </a:ext>
            </a:extLst>
          </p:cNvPr>
          <p:cNvCxnSpPr>
            <a:cxnSpLocks/>
          </p:cNvCxnSpPr>
          <p:nvPr/>
        </p:nvCxnSpPr>
        <p:spPr>
          <a:xfrm flipH="1">
            <a:off x="3142446" y="5795493"/>
            <a:ext cx="324547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0951B1-842F-DFA7-0193-6D8E26090D33}"/>
              </a:ext>
            </a:extLst>
          </p:cNvPr>
          <p:cNvCxnSpPr>
            <a:cxnSpLocks/>
          </p:cNvCxnSpPr>
          <p:nvPr/>
        </p:nvCxnSpPr>
        <p:spPr>
          <a:xfrm flipV="1">
            <a:off x="3142446" y="5329206"/>
            <a:ext cx="0" cy="4662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5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025E3E-6186-5114-5CC1-A4A76BB1B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178967"/>
              </p:ext>
            </p:extLst>
          </p:nvPr>
        </p:nvGraphicFramePr>
        <p:xfrm>
          <a:off x="818707" y="276447"/>
          <a:ext cx="4575039" cy="4866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5013">
                  <a:extLst>
                    <a:ext uri="{9D8B030D-6E8A-4147-A177-3AD203B41FA5}">
                      <a16:colId xmlns:a16="http://schemas.microsoft.com/office/drawing/2014/main" val="902681979"/>
                    </a:ext>
                  </a:extLst>
                </a:gridCol>
                <a:gridCol w="1525013">
                  <a:extLst>
                    <a:ext uri="{9D8B030D-6E8A-4147-A177-3AD203B41FA5}">
                      <a16:colId xmlns:a16="http://schemas.microsoft.com/office/drawing/2014/main" val="1290488900"/>
                    </a:ext>
                  </a:extLst>
                </a:gridCol>
                <a:gridCol w="1525013">
                  <a:extLst>
                    <a:ext uri="{9D8B030D-6E8A-4147-A177-3AD203B41FA5}">
                      <a16:colId xmlns:a16="http://schemas.microsoft.com/office/drawing/2014/main" val="1975455339"/>
                    </a:ext>
                  </a:extLst>
                </a:gridCol>
              </a:tblGrid>
              <a:tr h="385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Park Unit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Plant Community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15097424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49224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28722"/>
                  </a:ext>
                </a:extLst>
              </a:tr>
              <a:tr h="3200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61945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Subalpine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97782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KAHO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550081"/>
                  </a:ext>
                </a:extLst>
              </a:tr>
              <a:tr h="3200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2023-24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67279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Subalpine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88838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88131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379051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119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NPSA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998456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07398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WAPA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97E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Limestone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7583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AMME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C09B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Mangrove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987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F5D0F3-F3E3-6A60-9321-CF2F5D833BC9}"/>
              </a:ext>
            </a:extLst>
          </p:cNvPr>
          <p:cNvSpPr txBox="1"/>
          <p:nvPr/>
        </p:nvSpPr>
        <p:spPr>
          <a:xfrm>
            <a:off x="6368903" y="616688"/>
            <a:ext cx="5375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5 Plant Communities</a:t>
            </a:r>
          </a:p>
        </p:txBody>
      </p:sp>
    </p:spTree>
    <p:extLst>
      <p:ext uri="{BB962C8B-B14F-4D97-AF65-F5344CB8AC3E}">
        <p14:creationId xmlns:p14="http://schemas.microsoft.com/office/powerpoint/2010/main" val="381943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025E3E-6186-5114-5CC1-A4A76BB1B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0884"/>
              </p:ext>
            </p:extLst>
          </p:nvPr>
        </p:nvGraphicFramePr>
        <p:xfrm>
          <a:off x="818707" y="276447"/>
          <a:ext cx="4575039" cy="4866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5013">
                  <a:extLst>
                    <a:ext uri="{9D8B030D-6E8A-4147-A177-3AD203B41FA5}">
                      <a16:colId xmlns:a16="http://schemas.microsoft.com/office/drawing/2014/main" val="902681979"/>
                    </a:ext>
                  </a:extLst>
                </a:gridCol>
                <a:gridCol w="1525013">
                  <a:extLst>
                    <a:ext uri="{9D8B030D-6E8A-4147-A177-3AD203B41FA5}">
                      <a16:colId xmlns:a16="http://schemas.microsoft.com/office/drawing/2014/main" val="1290488900"/>
                    </a:ext>
                  </a:extLst>
                </a:gridCol>
                <a:gridCol w="1525013">
                  <a:extLst>
                    <a:ext uri="{9D8B030D-6E8A-4147-A177-3AD203B41FA5}">
                      <a16:colId xmlns:a16="http://schemas.microsoft.com/office/drawing/2014/main" val="1975455339"/>
                    </a:ext>
                  </a:extLst>
                </a:gridCol>
              </a:tblGrid>
              <a:tr h="385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Park Unit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Plant Community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15097424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49224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28722"/>
                  </a:ext>
                </a:extLst>
              </a:tr>
              <a:tr h="3200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61945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Subalpine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97782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KAHO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550081"/>
                  </a:ext>
                </a:extLst>
              </a:tr>
              <a:tr h="3200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2023-24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67279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Subalpine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88838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88131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379051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119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NPSA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998456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07398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WAPA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Limestone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97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7583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AMME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Mangrove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C09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987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3F5EB92-5BF0-CE3D-D796-008BF86BA5C7}"/>
              </a:ext>
            </a:extLst>
          </p:cNvPr>
          <p:cNvSpPr txBox="1"/>
          <p:nvPr/>
        </p:nvSpPr>
        <p:spPr>
          <a:xfrm>
            <a:off x="6368903" y="616688"/>
            <a:ext cx="5375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5 Plant Communities</a:t>
            </a:r>
          </a:p>
        </p:txBody>
      </p:sp>
    </p:spTree>
    <p:extLst>
      <p:ext uri="{BB962C8B-B14F-4D97-AF65-F5344CB8AC3E}">
        <p14:creationId xmlns:p14="http://schemas.microsoft.com/office/powerpoint/2010/main" val="410619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1" descr="puu alii ohialele kw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800" y="685800"/>
            <a:ext cx="3200400" cy="617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1524000" y="0"/>
            <a:ext cx="9144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Wet Forest</a:t>
            </a:r>
          </a:p>
        </p:txBody>
      </p:sp>
      <p:pic>
        <p:nvPicPr>
          <p:cNvPr id="14340" name="Picture 5" descr="Boone's Pics 04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2971800" cy="5943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1" name="Picture 7" descr="Jacobi USGS - Samoa Nov 2006-13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915988"/>
            <a:ext cx="2971800" cy="5942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342" name="Text Box 8"/>
          <p:cNvSpPr txBox="1">
            <a:spLocks noChangeArrowheads="1"/>
          </p:cNvSpPr>
          <p:nvPr/>
        </p:nvSpPr>
        <p:spPr bwMode="auto">
          <a:xfrm>
            <a:off x="3429000" y="914400"/>
            <a:ext cx="5715000" cy="579438"/>
          </a:xfrm>
          <a:prstGeom prst="rect">
            <a:avLst/>
          </a:prstGeom>
          <a:solidFill>
            <a:schemeClr val="bg1">
              <a:alpha val="65881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HAVO, HALE, NPSA &amp; KALA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286624" y="4033897"/>
            <a:ext cx="7618752" cy="181588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Hawaiʻi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Volcanoes NP (2010-2016; 160 plots)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Haleakalā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NP (2012-2018; 46+ plots)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Kalaupapa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NHP (2012-2017; 60 plots)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NP of American Samoa (2013; 41 plots)</a:t>
            </a:r>
          </a:p>
        </p:txBody>
      </p:sp>
    </p:spTree>
    <p:extLst>
      <p:ext uri="{BB962C8B-B14F-4D97-AF65-F5344CB8AC3E}">
        <p14:creationId xmlns:p14="http://schemas.microsoft.com/office/powerpoint/2010/main" val="80503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 descr="pseudognaphalium sand v molo kw-2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1524000" y="0"/>
            <a:ext cx="9144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Coastal Strand</a:t>
            </a:r>
          </a:p>
        </p:txBody>
      </p:sp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4648201" y="914401"/>
            <a:ext cx="28775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KALA &amp; KAHO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99672" y="4913294"/>
            <a:ext cx="7592656" cy="954107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Kaloko-Honokōhau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NHP (2011-2016; 30 plots)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Kalaupapa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NHP (2012-2017; 60 plots)</a:t>
            </a:r>
          </a:p>
        </p:txBody>
      </p:sp>
    </p:spTree>
    <p:extLst>
      <p:ext uri="{BB962C8B-B14F-4D97-AF65-F5344CB8AC3E}">
        <p14:creationId xmlns:p14="http://schemas.microsoft.com/office/powerpoint/2010/main" val="1769543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Kahukusubalpine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608014"/>
            <a:ext cx="9144000" cy="624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1524000" y="0"/>
            <a:ext cx="9144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Subalpine </a:t>
            </a:r>
            <a:r>
              <a:rPr lang="en-US" sz="3200" b="1" dirty="0" err="1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Shrubland</a:t>
            </a:r>
            <a:endParaRPr lang="en-US" sz="3200" b="1" dirty="0">
              <a:solidFill>
                <a:srgbClr val="FF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648200" y="838200"/>
            <a:ext cx="29606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HAVO &amp; HALE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386813" y="4033898"/>
            <a:ext cx="7418377" cy="954107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Hawaiʻi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Volcanoes NP (2011-2016; 60 plots)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Haleakalā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NP (2012-2018; 59+ plots)</a:t>
            </a:r>
          </a:p>
        </p:txBody>
      </p:sp>
    </p:spTree>
    <p:extLst>
      <p:ext uri="{BB962C8B-B14F-4D97-AF65-F5344CB8AC3E}">
        <p14:creationId xmlns:p14="http://schemas.microsoft.com/office/powerpoint/2010/main" val="61597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WAPA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1524000" y="0"/>
            <a:ext cx="9144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rgbClr val="FFFFCC"/>
                </a:solidFill>
                <a:latin typeface="Times New Roman" pitchFamily="18" charset="0"/>
              </a:rPr>
              <a:t>Mangrove Wetland</a:t>
            </a:r>
          </a:p>
        </p:txBody>
      </p:sp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5378450" y="914400"/>
            <a:ext cx="1449388" cy="579438"/>
          </a:xfrm>
          <a:prstGeom prst="rect">
            <a:avLst/>
          </a:prstGeom>
          <a:solidFill>
            <a:schemeClr val="bg1">
              <a:alpha val="65881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AMME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34344" y="4124980"/>
            <a:ext cx="6723315" cy="523220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American Memorial Park (2014; 10 plots)</a:t>
            </a:r>
          </a:p>
        </p:txBody>
      </p:sp>
    </p:spTree>
    <p:extLst>
      <p:ext uri="{BB962C8B-B14F-4D97-AF65-F5344CB8AC3E}">
        <p14:creationId xmlns:p14="http://schemas.microsoft.com/office/powerpoint/2010/main" val="130109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P101002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14401"/>
            <a:ext cx="9144000" cy="59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1524000" y="0"/>
            <a:ext cx="9144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Limestone Forest</a:t>
            </a:r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5378451" y="944564"/>
            <a:ext cx="13811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WAPA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86918" y="4124980"/>
            <a:ext cx="6418167" cy="523220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War in the Pacific NHP (2014; 15 plots)</a:t>
            </a:r>
          </a:p>
        </p:txBody>
      </p:sp>
    </p:spTree>
    <p:extLst>
      <p:ext uri="{BB962C8B-B14F-4D97-AF65-F5344CB8AC3E}">
        <p14:creationId xmlns:p14="http://schemas.microsoft.com/office/powerpoint/2010/main" val="374539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:\PACN_digital_library\monitoring\focal_terr_plant_communities\Images\2014\WAPA\Data\Limestone_Forest\FT_L_LF_F10_20140423\20140423_F10_Staff_ta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1524000" y="0"/>
            <a:ext cx="9144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Limestone Forest</a:t>
            </a:r>
          </a:p>
        </p:txBody>
      </p:sp>
    </p:spTree>
    <p:extLst>
      <p:ext uri="{BB962C8B-B14F-4D97-AF65-F5344CB8AC3E}">
        <p14:creationId xmlns:p14="http://schemas.microsoft.com/office/powerpoint/2010/main" val="138469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025E3E-6186-5114-5CC1-A4A76BB1B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839984"/>
              </p:ext>
            </p:extLst>
          </p:nvPr>
        </p:nvGraphicFramePr>
        <p:xfrm>
          <a:off x="818707" y="276447"/>
          <a:ext cx="6100052" cy="4866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5013">
                  <a:extLst>
                    <a:ext uri="{9D8B030D-6E8A-4147-A177-3AD203B41FA5}">
                      <a16:colId xmlns:a16="http://schemas.microsoft.com/office/drawing/2014/main" val="902681979"/>
                    </a:ext>
                  </a:extLst>
                </a:gridCol>
                <a:gridCol w="1525013">
                  <a:extLst>
                    <a:ext uri="{9D8B030D-6E8A-4147-A177-3AD203B41FA5}">
                      <a16:colId xmlns:a16="http://schemas.microsoft.com/office/drawing/2014/main" val="1290488900"/>
                    </a:ext>
                  </a:extLst>
                </a:gridCol>
                <a:gridCol w="1525013">
                  <a:extLst>
                    <a:ext uri="{9D8B030D-6E8A-4147-A177-3AD203B41FA5}">
                      <a16:colId xmlns:a16="http://schemas.microsoft.com/office/drawing/2014/main" val="1975455339"/>
                    </a:ext>
                  </a:extLst>
                </a:gridCol>
                <a:gridCol w="1525013">
                  <a:extLst>
                    <a:ext uri="{9D8B030D-6E8A-4147-A177-3AD203B41FA5}">
                      <a16:colId xmlns:a16="http://schemas.microsoft.com/office/drawing/2014/main" val="2615363818"/>
                    </a:ext>
                  </a:extLst>
                </a:gridCol>
              </a:tblGrid>
              <a:tr h="385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Park Unit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Plant Community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Sampling Frame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97424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ʻŌlaʻa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525" marR="9525" marT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49224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Nāhuku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/East Rift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28722"/>
                  </a:ext>
                </a:extLst>
              </a:tr>
              <a:tr h="3200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Kahuku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61945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Subalpine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Mauna Loa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97782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KAHO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Kaloko-Honokohau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550081"/>
                  </a:ext>
                </a:extLst>
              </a:tr>
              <a:tr h="3200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2023-24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Kīpahulu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District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67279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Subalpine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Haleakalā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88838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Puʻu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Aliʻi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88131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Kalawao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379051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Hoʻolehua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119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NPSA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Tutuila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998456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Ta‘ū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07398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WAPA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Limestone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Guam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7583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AMME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Mangrove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Muchot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987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71A81E-9D91-9FD7-F677-BD6E42FCEE5F}"/>
              </a:ext>
            </a:extLst>
          </p:cNvPr>
          <p:cNvSpPr txBox="1"/>
          <p:nvPr/>
        </p:nvSpPr>
        <p:spPr>
          <a:xfrm>
            <a:off x="7081283" y="574158"/>
            <a:ext cx="5199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14 Sampling </a:t>
            </a:r>
          </a:p>
          <a:p>
            <a:pPr algn="ctr"/>
            <a:r>
              <a:rPr lang="en-US" sz="4800" dirty="0"/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2653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9E2A9-FCBB-A496-C2FA-8B6C4A28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0551" r="-1" b="14430"/>
          <a:stretch/>
        </p:blipFill>
        <p:spPr>
          <a:xfrm>
            <a:off x="0" y="20852"/>
            <a:ext cx="12188930" cy="6857990"/>
          </a:xfrm>
          <a:prstGeom prst="rect">
            <a:avLst/>
          </a:prstGeom>
          <a:noFill/>
        </p:spPr>
      </p:pic>
      <p:sp>
        <p:nvSpPr>
          <p:cNvPr id="5" name="Text Box 10">
            <a:extLst>
              <a:ext uri="{FF2B5EF4-FFF2-40B4-BE49-F238E27FC236}">
                <a16:creationId xmlns:a16="http://schemas.microsoft.com/office/drawing/2014/main" id="{A9D07ACD-B514-86CD-4FB1-098D7A907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08" y="652009"/>
            <a:ext cx="7282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Focal Terrestrial Plant Communities 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70144EE4-EB5C-C5E1-DDBD-3398B43D3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08" y="1846384"/>
            <a:ext cx="587532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Established Invasive Species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CB8FAC11-C569-A872-8A27-BA557CD56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08" y="2431159"/>
            <a:ext cx="705994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Detection of Invasive Species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8223EF-8034-8274-6382-7EDB382ECB19}"/>
              </a:ext>
            </a:extLst>
          </p:cNvPr>
          <p:cNvGrpSpPr/>
          <p:nvPr/>
        </p:nvGrpSpPr>
        <p:grpSpPr>
          <a:xfrm>
            <a:off x="8122722" y="652009"/>
            <a:ext cx="3672199" cy="584775"/>
            <a:chOff x="8122722" y="652009"/>
            <a:chExt cx="3672199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CBE8AC-16FD-C0CF-FEE7-59BFEB974612}"/>
                </a:ext>
              </a:extLst>
            </p:cNvPr>
            <p:cNvSpPr txBox="1"/>
            <p:nvPr/>
          </p:nvSpPr>
          <p:spPr>
            <a:xfrm>
              <a:off x="8687980" y="652009"/>
              <a:ext cx="31069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Community Plots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898B51C-ED07-7C79-39CD-644CA76C37EF}"/>
                </a:ext>
              </a:extLst>
            </p:cNvPr>
            <p:cNvCxnSpPr/>
            <p:nvPr/>
          </p:nvCxnSpPr>
          <p:spPr>
            <a:xfrm flipH="1">
              <a:off x="8122722" y="944396"/>
              <a:ext cx="410958" cy="0"/>
            </a:xfrm>
            <a:prstGeom prst="straightConnector1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97FF4-5225-39ED-C5C1-18B706D73DEE}"/>
              </a:ext>
            </a:extLst>
          </p:cNvPr>
          <p:cNvGrpSpPr/>
          <p:nvPr/>
        </p:nvGrpSpPr>
        <p:grpSpPr>
          <a:xfrm>
            <a:off x="8122722" y="1867941"/>
            <a:ext cx="3806017" cy="584775"/>
            <a:chOff x="8122722" y="1867941"/>
            <a:chExt cx="3806017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E04FF5-BCD4-4197-18E7-FC50AAC10086}"/>
                </a:ext>
              </a:extLst>
            </p:cNvPr>
            <p:cNvSpPr txBox="1"/>
            <p:nvPr/>
          </p:nvSpPr>
          <p:spPr>
            <a:xfrm>
              <a:off x="8687980" y="1867941"/>
              <a:ext cx="32407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Invasive Transects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F8312AA-7648-18B6-35A1-CADB1E106D6F}"/>
                </a:ext>
              </a:extLst>
            </p:cNvPr>
            <p:cNvCxnSpPr/>
            <p:nvPr/>
          </p:nvCxnSpPr>
          <p:spPr>
            <a:xfrm flipH="1">
              <a:off x="8122722" y="2160328"/>
              <a:ext cx="410958" cy="0"/>
            </a:xfrm>
            <a:prstGeom prst="straightConnector1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15F89-4188-5CA1-29AC-0F1EEF56C666}"/>
              </a:ext>
            </a:extLst>
          </p:cNvPr>
          <p:cNvGrpSpPr/>
          <p:nvPr/>
        </p:nvGrpSpPr>
        <p:grpSpPr>
          <a:xfrm>
            <a:off x="8122722" y="2452716"/>
            <a:ext cx="3162444" cy="584775"/>
            <a:chOff x="8122722" y="2452716"/>
            <a:chExt cx="3162444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578ECC-9D07-7FD0-C546-A0BF711E7EFD}"/>
                </a:ext>
              </a:extLst>
            </p:cNvPr>
            <p:cNvSpPr txBox="1"/>
            <p:nvPr/>
          </p:nvSpPr>
          <p:spPr>
            <a:xfrm>
              <a:off x="8687980" y="2452716"/>
              <a:ext cx="25971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New Invasives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7012F2F-1828-FC65-2E90-91C753FB8AE0}"/>
                </a:ext>
              </a:extLst>
            </p:cNvPr>
            <p:cNvCxnSpPr/>
            <p:nvPr/>
          </p:nvCxnSpPr>
          <p:spPr>
            <a:xfrm flipH="1">
              <a:off x="8122722" y="2745103"/>
              <a:ext cx="410958" cy="0"/>
            </a:xfrm>
            <a:prstGeom prst="straightConnector1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8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1" y="381001"/>
            <a:ext cx="7941129" cy="62303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70038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Oval 5"/>
          <p:cNvSpPr/>
          <p:nvPr/>
        </p:nvSpPr>
        <p:spPr>
          <a:xfrm rot="2314173">
            <a:off x="3465325" y="3549956"/>
            <a:ext cx="1011876" cy="25036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02843" y="1042086"/>
            <a:ext cx="990600" cy="9849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908820">
            <a:off x="7954928" y="1669006"/>
            <a:ext cx="740315" cy="209157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8541654" y="6492876"/>
            <a:ext cx="2133600" cy="365125"/>
          </a:xfrm>
        </p:spPr>
        <p:txBody>
          <a:bodyPr/>
          <a:lstStyle/>
          <a:p>
            <a:fld id="{4DF0D335-65CC-479C-8CDF-9201C9AEB70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1" y="381001"/>
            <a:ext cx="7941129" cy="62303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70038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Oval 5"/>
          <p:cNvSpPr/>
          <p:nvPr/>
        </p:nvSpPr>
        <p:spPr>
          <a:xfrm rot="2914897">
            <a:off x="3018228" y="123189"/>
            <a:ext cx="2699356" cy="49985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8541654" y="6492876"/>
            <a:ext cx="2133600" cy="365125"/>
          </a:xfrm>
        </p:spPr>
        <p:txBody>
          <a:bodyPr/>
          <a:lstStyle/>
          <a:p>
            <a:fld id="{4DF0D335-65CC-479C-8CDF-9201C9AEB70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0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025E3E-6186-5114-5CC1-A4A76BB1BF2E}"/>
              </a:ext>
            </a:extLst>
          </p:cNvPr>
          <p:cNvGraphicFramePr>
            <a:graphicFrameLocks noGrp="1"/>
          </p:cNvGraphicFramePr>
          <p:nvPr/>
        </p:nvGraphicFramePr>
        <p:xfrm>
          <a:off x="818707" y="276447"/>
          <a:ext cx="6100052" cy="4866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5013">
                  <a:extLst>
                    <a:ext uri="{9D8B030D-6E8A-4147-A177-3AD203B41FA5}">
                      <a16:colId xmlns:a16="http://schemas.microsoft.com/office/drawing/2014/main" val="902681979"/>
                    </a:ext>
                  </a:extLst>
                </a:gridCol>
                <a:gridCol w="1525013">
                  <a:extLst>
                    <a:ext uri="{9D8B030D-6E8A-4147-A177-3AD203B41FA5}">
                      <a16:colId xmlns:a16="http://schemas.microsoft.com/office/drawing/2014/main" val="1290488900"/>
                    </a:ext>
                  </a:extLst>
                </a:gridCol>
                <a:gridCol w="1525013">
                  <a:extLst>
                    <a:ext uri="{9D8B030D-6E8A-4147-A177-3AD203B41FA5}">
                      <a16:colId xmlns:a16="http://schemas.microsoft.com/office/drawing/2014/main" val="1975455339"/>
                    </a:ext>
                  </a:extLst>
                </a:gridCol>
                <a:gridCol w="1525013">
                  <a:extLst>
                    <a:ext uri="{9D8B030D-6E8A-4147-A177-3AD203B41FA5}">
                      <a16:colId xmlns:a16="http://schemas.microsoft.com/office/drawing/2014/main" val="2615363818"/>
                    </a:ext>
                  </a:extLst>
                </a:gridCol>
              </a:tblGrid>
              <a:tr h="385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Park Unit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Plant Community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Sampling Frame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97424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ʻŌlaʻa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525" marR="9525" marT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49224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Nāhuku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/East Rift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28722"/>
                  </a:ext>
                </a:extLst>
              </a:tr>
              <a:tr h="3200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Kahuku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61945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Subalpine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Mauna Loa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97782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KAHO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Kaloko-Honokohau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550081"/>
                  </a:ext>
                </a:extLst>
              </a:tr>
              <a:tr h="3200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2023-24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Kīpahulu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District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67279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Subalpine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Haleakalā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88838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Puʻu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Aliʻi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88131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Kalawao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379051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Hoʻolehua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119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NPSA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Tutuila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998456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Ta‘ū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07398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WAPA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Limestone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Guam</a:t>
                      </a:r>
                    </a:p>
                  </a:txBody>
                  <a:tcPr marL="9525" marR="9525" marT="9525" anchor="ctr"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7583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AMME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Mangrove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Muchot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987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71A81E-9D91-9FD7-F677-BD6E42FCEE5F}"/>
              </a:ext>
            </a:extLst>
          </p:cNvPr>
          <p:cNvSpPr txBox="1"/>
          <p:nvPr/>
        </p:nvSpPr>
        <p:spPr>
          <a:xfrm>
            <a:off x="7081283" y="574158"/>
            <a:ext cx="5199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14 Sampling </a:t>
            </a:r>
          </a:p>
          <a:p>
            <a:pPr algn="ctr"/>
            <a:r>
              <a:rPr lang="en-US" sz="4800" dirty="0"/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932142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025E3E-6186-5114-5CC1-A4A76BB1B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40028"/>
              </p:ext>
            </p:extLst>
          </p:nvPr>
        </p:nvGraphicFramePr>
        <p:xfrm>
          <a:off x="818707" y="276447"/>
          <a:ext cx="7936992" cy="4866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048">
                  <a:extLst>
                    <a:ext uri="{9D8B030D-6E8A-4147-A177-3AD203B41FA5}">
                      <a16:colId xmlns:a16="http://schemas.microsoft.com/office/drawing/2014/main" val="902681979"/>
                    </a:ext>
                  </a:extLst>
                </a:gridCol>
                <a:gridCol w="1527048">
                  <a:extLst>
                    <a:ext uri="{9D8B030D-6E8A-4147-A177-3AD203B41FA5}">
                      <a16:colId xmlns:a16="http://schemas.microsoft.com/office/drawing/2014/main" val="1290488900"/>
                    </a:ext>
                  </a:extLst>
                </a:gridCol>
                <a:gridCol w="1527048">
                  <a:extLst>
                    <a:ext uri="{9D8B030D-6E8A-4147-A177-3AD203B41FA5}">
                      <a16:colId xmlns:a16="http://schemas.microsoft.com/office/drawing/2014/main" val="1975455339"/>
                    </a:ext>
                  </a:extLst>
                </a:gridCol>
                <a:gridCol w="1527048">
                  <a:extLst>
                    <a:ext uri="{9D8B030D-6E8A-4147-A177-3AD203B41FA5}">
                      <a16:colId xmlns:a16="http://schemas.microsoft.com/office/drawing/2014/main" val="26153638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545073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41085745"/>
                    </a:ext>
                  </a:extLst>
                </a:gridCol>
              </a:tblGrid>
              <a:tr h="385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Park Unit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Plant Community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Sampling Frame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Plots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Transects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15097424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ʻŌlaʻa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49224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Nāhuku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/East Rift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28722"/>
                  </a:ext>
                </a:extLst>
              </a:tr>
              <a:tr h="3200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HAVO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Kahuku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61945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Subalpine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Mauna Loa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97782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KAHO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Kaloko-Honokohau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550081"/>
                  </a:ext>
                </a:extLst>
              </a:tr>
              <a:tr h="3200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2023-24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Kīpahulu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District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67279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Subalpine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Haleakalā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88838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KALA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Puʻu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Aliʻi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88131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Kalawao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379051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Coastal Strand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Hoʻolehua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119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NPSA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Tutuila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998456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Wet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Ta‘ū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073988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WAPA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97E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Limestone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Guam</a:t>
                      </a: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7583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AMME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rgbClr val="C09B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Mangrove Forest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Muchot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987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A5F779-4FE5-82C0-3A43-06AA33616718}"/>
              </a:ext>
            </a:extLst>
          </p:cNvPr>
          <p:cNvSpPr txBox="1"/>
          <p:nvPr/>
        </p:nvSpPr>
        <p:spPr>
          <a:xfrm>
            <a:off x="6722917" y="5465717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Community</a:t>
            </a:r>
          </a:p>
          <a:p>
            <a:r>
              <a:rPr lang="en-US" dirty="0"/>
              <a:t>Plots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73D2B-5394-C1E0-980D-9E11A78D109B}"/>
              </a:ext>
            </a:extLst>
          </p:cNvPr>
          <p:cNvSpPr txBox="1"/>
          <p:nvPr/>
        </p:nvSpPr>
        <p:spPr>
          <a:xfrm>
            <a:off x="7999228" y="5465717"/>
            <a:ext cx="106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Invasive </a:t>
            </a:r>
          </a:p>
          <a:p>
            <a:r>
              <a:rPr lang="en-US" dirty="0"/>
              <a:t>Transects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02AC4A-1961-8FC9-C0E6-22A141B757EF}"/>
              </a:ext>
            </a:extLst>
          </p:cNvPr>
          <p:cNvCxnSpPr>
            <a:cxnSpLocks/>
          </p:cNvCxnSpPr>
          <p:nvPr/>
        </p:nvCxnSpPr>
        <p:spPr>
          <a:xfrm flipH="1" flipV="1">
            <a:off x="7396311" y="5166660"/>
            <a:ext cx="1" cy="32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5D4A36-E0EB-1105-3353-D00042FC060F}"/>
              </a:ext>
            </a:extLst>
          </p:cNvPr>
          <p:cNvCxnSpPr/>
          <p:nvPr/>
        </p:nvCxnSpPr>
        <p:spPr>
          <a:xfrm flipH="1" flipV="1">
            <a:off x="8318305" y="5164675"/>
            <a:ext cx="1" cy="32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119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58A6-088E-D065-EEC9-61180995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Sample Size: </a:t>
            </a:r>
            <a:r>
              <a:rPr lang="en-US" b="1" dirty="0">
                <a:solidFill>
                  <a:srgbClr val="FF0000"/>
                </a:solidFill>
              </a:rPr>
              <a:t>Why 30 plots, 20 transects?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FBAD-165A-6107-A94E-201F5E3D6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64370"/>
          </a:xfrm>
        </p:spPr>
        <p:txBody>
          <a:bodyPr>
            <a:normAutofit/>
          </a:bodyPr>
          <a:lstStyle/>
          <a:p>
            <a:r>
              <a:rPr lang="en-US" dirty="0"/>
              <a:t>Appendix C of protocol: Precision, Power and Sample Size</a:t>
            </a:r>
          </a:p>
          <a:p>
            <a:r>
              <a:rPr lang="en-US" dirty="0"/>
              <a:t>Precision estimates from 6 studies across PACN sampling frames.</a:t>
            </a:r>
          </a:p>
          <a:p>
            <a:r>
              <a:rPr lang="en-US" dirty="0"/>
              <a:t>Sample size to detect 30% change:</a:t>
            </a:r>
          </a:p>
          <a:p>
            <a:pPr lvl="1"/>
            <a:r>
              <a:rPr lang="en-US" dirty="0"/>
              <a:t>Low (n = &lt;30)</a:t>
            </a:r>
          </a:p>
          <a:p>
            <a:pPr lvl="2"/>
            <a:r>
              <a:rPr lang="en-US" dirty="0"/>
              <a:t>Species Richness</a:t>
            </a:r>
          </a:p>
          <a:p>
            <a:pPr lvl="2"/>
            <a:r>
              <a:rPr lang="en-US" dirty="0"/>
              <a:t>Native Cover</a:t>
            </a:r>
          </a:p>
          <a:p>
            <a:pPr lvl="2"/>
            <a:r>
              <a:rPr lang="en-US" dirty="0"/>
              <a:t>Native Woody Tree Density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Large (n = &gt;30)</a:t>
            </a:r>
          </a:p>
          <a:p>
            <a:pPr lvl="2"/>
            <a:r>
              <a:rPr lang="en-US" dirty="0"/>
              <a:t>Other grouped cover and density parameters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Very Large (n = 100+)</a:t>
            </a:r>
          </a:p>
          <a:p>
            <a:pPr lvl="2"/>
            <a:r>
              <a:rPr lang="en-US" dirty="0"/>
              <a:t>Species cover and density parameters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8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F99B84-F95E-E691-796A-08A16D67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10" y="-25791"/>
            <a:ext cx="8270488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4725E65-CAEE-6F9C-648E-0185337DF682}"/>
              </a:ext>
            </a:extLst>
          </p:cNvPr>
          <p:cNvSpPr/>
          <p:nvPr/>
        </p:nvSpPr>
        <p:spPr>
          <a:xfrm>
            <a:off x="9065690" y="4657344"/>
            <a:ext cx="989708" cy="7680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8D224-F5FC-0ABD-4398-667CD143FF93}"/>
              </a:ext>
            </a:extLst>
          </p:cNvPr>
          <p:cNvSpPr txBox="1"/>
          <p:nvPr/>
        </p:nvSpPr>
        <p:spPr>
          <a:xfrm>
            <a:off x="10055398" y="4856726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'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Google Sans"/>
              </a:rPr>
              <a:t>Ohi'a</a:t>
            </a:r>
            <a:r>
              <a:rPr lang="en-US" b="1" dirty="0">
                <a:solidFill>
                  <a:srgbClr val="FF0000"/>
                </a:solidFill>
              </a:rPr>
              <a:t> seedlings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17B045-14A2-7FB4-5107-7F5F0AF61346}"/>
              </a:ext>
            </a:extLst>
          </p:cNvPr>
          <p:cNvSpPr/>
          <p:nvPr/>
        </p:nvSpPr>
        <p:spPr>
          <a:xfrm>
            <a:off x="8971905" y="3019161"/>
            <a:ext cx="989708" cy="7680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D524125-CA11-2483-CCB0-BCA499F15C66}"/>
              </a:ext>
            </a:extLst>
          </p:cNvPr>
          <p:cNvSpPr/>
          <p:nvPr/>
        </p:nvSpPr>
        <p:spPr>
          <a:xfrm>
            <a:off x="9065690" y="5360728"/>
            <a:ext cx="989708" cy="7680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927AA-55E0-5B7B-1D54-291A96C6E3BB}"/>
              </a:ext>
            </a:extLst>
          </p:cNvPr>
          <p:cNvSpPr txBox="1"/>
          <p:nvPr/>
        </p:nvSpPr>
        <p:spPr>
          <a:xfrm>
            <a:off x="10055398" y="5560110"/>
            <a:ext cx="21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'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Google Sans"/>
              </a:rPr>
              <a:t>Ohi’a</a:t>
            </a:r>
            <a:r>
              <a:rPr lang="en-US" b="1" dirty="0">
                <a:solidFill>
                  <a:srgbClr val="FF0000"/>
                </a:solidFill>
              </a:rPr>
              <a:t> small/medium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E92C7-69F7-5E48-8D58-90DF410970C4}"/>
              </a:ext>
            </a:extLst>
          </p:cNvPr>
          <p:cNvSpPr txBox="1"/>
          <p:nvPr/>
        </p:nvSpPr>
        <p:spPr>
          <a:xfrm>
            <a:off x="10055398" y="3218543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Shrub density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10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58A6-088E-D065-EEC9-61180995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Sample Size: </a:t>
            </a:r>
            <a:r>
              <a:rPr lang="en-US" b="1" dirty="0">
                <a:solidFill>
                  <a:srgbClr val="FF0000"/>
                </a:solidFill>
              </a:rPr>
              <a:t>Why 30 plots, 20 transects?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FBAD-165A-6107-A94E-201F5E3D6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1360"/>
          </a:xfrm>
        </p:spPr>
        <p:txBody>
          <a:bodyPr>
            <a:normAutofit/>
          </a:bodyPr>
          <a:lstStyle/>
          <a:p>
            <a:r>
              <a:rPr lang="en-US" dirty="0"/>
              <a:t>“The recommended sample size of 30 plots per sampling frame is based on the </a:t>
            </a:r>
            <a:r>
              <a:rPr lang="en-US" b="1" dirty="0">
                <a:solidFill>
                  <a:srgbClr val="FF0000"/>
                </a:solidFill>
              </a:rPr>
              <a:t>maximum</a:t>
            </a:r>
            <a:r>
              <a:rPr lang="en-US" dirty="0"/>
              <a:t> of what I&amp;M and the parks can feasibly survey during a sampling year due to logistical and financial constraints.”</a:t>
            </a:r>
          </a:p>
        </p:txBody>
      </p:sp>
    </p:spTree>
    <p:extLst>
      <p:ext uri="{BB962C8B-B14F-4D97-AF65-F5344CB8AC3E}">
        <p14:creationId xmlns:p14="http://schemas.microsoft.com/office/powerpoint/2010/main" val="553473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E8E326-5457-4777-B3F6-F50D0B1FD6BA}"/>
              </a:ext>
            </a:extLst>
          </p:cNvPr>
          <p:cNvSpPr/>
          <p:nvPr/>
        </p:nvSpPr>
        <p:spPr>
          <a:xfrm>
            <a:off x="8720133" y="2104213"/>
            <a:ext cx="931545" cy="3429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Fieldwork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AEF3CC-F9EC-4948-B818-E43825BE9DA6}"/>
              </a:ext>
            </a:extLst>
          </p:cNvPr>
          <p:cNvSpPr/>
          <p:nvPr/>
        </p:nvSpPr>
        <p:spPr>
          <a:xfrm>
            <a:off x="7517879" y="2460203"/>
            <a:ext cx="822960" cy="4318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Data Entry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CF15B6-589B-4A78-80EB-8D433327F00D}"/>
              </a:ext>
            </a:extLst>
          </p:cNvPr>
          <p:cNvSpPr/>
          <p:nvPr/>
        </p:nvSpPr>
        <p:spPr>
          <a:xfrm>
            <a:off x="4324857" y="2154063"/>
            <a:ext cx="1291592" cy="7398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aw-US" sz="1350" dirty="0">
                <a:solidFill>
                  <a:schemeClr val="tx1"/>
                </a:solidFill>
              </a:rPr>
              <a:t>Certification  </a:t>
            </a:r>
            <a:r>
              <a:rPr lang="en-US" sz="1350" dirty="0">
                <a:solidFill>
                  <a:schemeClr val="tx1"/>
                </a:solidFill>
              </a:rPr>
              <a:t>Documenting / cataloging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B00E2E-31C8-4E61-B424-2F67C3A022BA}"/>
              </a:ext>
            </a:extLst>
          </p:cNvPr>
          <p:cNvSpPr/>
          <p:nvPr/>
        </p:nvSpPr>
        <p:spPr>
          <a:xfrm>
            <a:off x="2648700" y="2199812"/>
            <a:ext cx="1114425" cy="82045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Preservation</a:t>
            </a:r>
            <a:endParaRPr lang="haw-US" sz="1350" dirty="0">
              <a:solidFill>
                <a:schemeClr val="tx1"/>
              </a:solidFill>
            </a:endParaRPr>
          </a:p>
          <a:p>
            <a:pPr algn="ctr"/>
            <a:r>
              <a:rPr lang="haw-US" sz="1350" dirty="0">
                <a:solidFill>
                  <a:schemeClr val="tx1"/>
                </a:solidFill>
              </a:rPr>
              <a:t>Access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36C47E-DBE4-4614-BF70-BB5B0F89ED55}"/>
              </a:ext>
            </a:extLst>
          </p:cNvPr>
          <p:cNvSpPr/>
          <p:nvPr/>
        </p:nvSpPr>
        <p:spPr>
          <a:xfrm>
            <a:off x="1723936" y="3355207"/>
            <a:ext cx="822960" cy="4048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aw-US" sz="1350" dirty="0">
                <a:solidFill>
                  <a:schemeClr val="tx1"/>
                </a:solidFill>
              </a:rPr>
              <a:t>Data Analysis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905842-18E2-4F6D-90DC-4D35F7ABE877}"/>
              </a:ext>
            </a:extLst>
          </p:cNvPr>
          <p:cNvSpPr/>
          <p:nvPr/>
        </p:nvSpPr>
        <p:spPr>
          <a:xfrm>
            <a:off x="8167925" y="3974962"/>
            <a:ext cx="1645920" cy="63275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Better Park Condition for Future Generations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92E40F-E680-4357-828A-D1093E5DF40F}"/>
              </a:ext>
            </a:extLst>
          </p:cNvPr>
          <p:cNvSpPr/>
          <p:nvPr/>
        </p:nvSpPr>
        <p:spPr>
          <a:xfrm>
            <a:off x="5982509" y="3942726"/>
            <a:ext cx="1645920" cy="6972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Information for Park Resource Management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1BEF7B-8F16-4EBB-84D8-AF6904621D2D}"/>
              </a:ext>
            </a:extLst>
          </p:cNvPr>
          <p:cNvSpPr/>
          <p:nvPr/>
        </p:nvSpPr>
        <p:spPr>
          <a:xfrm>
            <a:off x="3423332" y="3482311"/>
            <a:ext cx="1743075" cy="6972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Planned Analyses on Vital Signs </a:t>
            </a:r>
            <a:r>
              <a:rPr lang="en-US" sz="1350" i="1" dirty="0">
                <a:solidFill>
                  <a:schemeClr val="tx1"/>
                </a:solidFill>
              </a:rPr>
              <a:t>per 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6C8249B-EAE4-4CA9-B44B-15FCB8B6279F}"/>
              </a:ext>
            </a:extLst>
          </p:cNvPr>
          <p:cNvSpPr/>
          <p:nvPr/>
        </p:nvSpPr>
        <p:spPr>
          <a:xfrm>
            <a:off x="3297602" y="4302771"/>
            <a:ext cx="2000250" cy="8723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Unplanned Analyses driven by specific management issues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DAF9FBE-356A-4FF3-8E0A-6DC81436AC97}"/>
              </a:ext>
            </a:extLst>
          </p:cNvPr>
          <p:cNvSpPr/>
          <p:nvPr/>
        </p:nvSpPr>
        <p:spPr>
          <a:xfrm>
            <a:off x="7720441" y="4183381"/>
            <a:ext cx="355473" cy="21592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1C66C1F-6AC8-4D18-80A6-2601CA2B7938}"/>
              </a:ext>
            </a:extLst>
          </p:cNvPr>
          <p:cNvSpPr/>
          <p:nvPr/>
        </p:nvSpPr>
        <p:spPr>
          <a:xfrm flipH="1">
            <a:off x="5697080" y="2568163"/>
            <a:ext cx="355473" cy="21592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8171DC8-A587-4E29-BDB8-4F5964AE91BA}"/>
              </a:ext>
            </a:extLst>
          </p:cNvPr>
          <p:cNvSpPr/>
          <p:nvPr/>
        </p:nvSpPr>
        <p:spPr>
          <a:xfrm flipH="1">
            <a:off x="3858755" y="2568163"/>
            <a:ext cx="355473" cy="21592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7C5D3D8-8BE4-4261-A221-B66B8959E7D9}"/>
              </a:ext>
            </a:extLst>
          </p:cNvPr>
          <p:cNvSpPr/>
          <p:nvPr/>
        </p:nvSpPr>
        <p:spPr>
          <a:xfrm flipH="1">
            <a:off x="7066774" y="2568163"/>
            <a:ext cx="355473" cy="21592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2D7C6B3-D85A-45DB-99C8-CFC8D72BF3C0}"/>
              </a:ext>
            </a:extLst>
          </p:cNvPr>
          <p:cNvSpPr/>
          <p:nvPr/>
        </p:nvSpPr>
        <p:spPr>
          <a:xfrm rot="1115403">
            <a:off x="5287049" y="3910643"/>
            <a:ext cx="627992" cy="21592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6BD3410-C9C3-428E-8700-B906A0DCCFA9}"/>
              </a:ext>
            </a:extLst>
          </p:cNvPr>
          <p:cNvSpPr/>
          <p:nvPr/>
        </p:nvSpPr>
        <p:spPr>
          <a:xfrm rot="20484597" flipV="1">
            <a:off x="5354440" y="4520557"/>
            <a:ext cx="581848" cy="21592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ABEF9AC-2076-45CD-99D7-DA1B70A0A1D5}"/>
              </a:ext>
            </a:extLst>
          </p:cNvPr>
          <p:cNvSpPr/>
          <p:nvPr/>
        </p:nvSpPr>
        <p:spPr>
          <a:xfrm rot="1115403">
            <a:off x="2718919" y="3649922"/>
            <a:ext cx="627992" cy="21592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7B61FA3-0E78-4F80-923D-1E832ABF593F}"/>
              </a:ext>
            </a:extLst>
          </p:cNvPr>
          <p:cNvSpPr/>
          <p:nvPr/>
        </p:nvSpPr>
        <p:spPr>
          <a:xfrm rot="2202525">
            <a:off x="2071513" y="4206473"/>
            <a:ext cx="1295271" cy="21592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46D85FEC-20A4-4DCC-B093-048EC3EE889D}"/>
              </a:ext>
            </a:extLst>
          </p:cNvPr>
          <p:cNvSpPr/>
          <p:nvPr/>
        </p:nvSpPr>
        <p:spPr>
          <a:xfrm rot="10800000">
            <a:off x="8363700" y="2473936"/>
            <a:ext cx="825571" cy="278873"/>
          </a:xfrm>
          <a:prstGeom prst="bentArrow">
            <a:avLst>
              <a:gd name="adj1" fmla="val 35736"/>
              <a:gd name="adj2" fmla="val 25000"/>
              <a:gd name="adj3" fmla="val 25000"/>
              <a:gd name="adj4" fmla="val 41105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B2C879C-4E78-4EF6-9B1C-AFCBE13E795D}"/>
              </a:ext>
            </a:extLst>
          </p:cNvPr>
          <p:cNvSpPr/>
          <p:nvPr/>
        </p:nvSpPr>
        <p:spPr>
          <a:xfrm rot="16200000" flipH="1">
            <a:off x="1902141" y="2708416"/>
            <a:ext cx="597881" cy="363504"/>
          </a:xfrm>
          <a:prstGeom prst="bentArrow">
            <a:avLst>
              <a:gd name="adj1" fmla="val 29304"/>
              <a:gd name="adj2" fmla="val 37287"/>
              <a:gd name="adj3" fmla="val 37287"/>
              <a:gd name="adj4" fmla="val 25746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7D15F11-7784-4D0B-8EFB-C1165995E227}"/>
              </a:ext>
            </a:extLst>
          </p:cNvPr>
          <p:cNvSpPr/>
          <p:nvPr/>
        </p:nvSpPr>
        <p:spPr>
          <a:xfrm>
            <a:off x="6148184" y="2471446"/>
            <a:ext cx="822960" cy="4093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Cleaning  QA/QC</a:t>
            </a:r>
          </a:p>
        </p:txBody>
      </p:sp>
    </p:spTree>
    <p:extLst>
      <p:ext uri="{BB962C8B-B14F-4D97-AF65-F5344CB8AC3E}">
        <p14:creationId xmlns:p14="http://schemas.microsoft.com/office/powerpoint/2010/main" val="399810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tree&#10;&#10;Description automatically generated with low confidence">
            <a:extLst>
              <a:ext uri="{FF2B5EF4-FFF2-40B4-BE49-F238E27FC236}">
                <a16:creationId xmlns:a16="http://schemas.microsoft.com/office/drawing/2014/main" id="{423EFA9F-4B2A-468B-872D-0CA60F69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1476" cy="3773607"/>
          </a:xfrm>
          <a:prstGeom prst="rect">
            <a:avLst/>
          </a:prstGeom>
        </p:spPr>
      </p:pic>
      <p:pic>
        <p:nvPicPr>
          <p:cNvPr id="9" name="Picture 8" descr="A person cutting a tree&#10;&#10;Description automatically generated with low confidence">
            <a:extLst>
              <a:ext uri="{FF2B5EF4-FFF2-40B4-BE49-F238E27FC236}">
                <a16:creationId xmlns:a16="http://schemas.microsoft.com/office/drawing/2014/main" id="{A29A43EC-B6B0-40B7-9A4D-5BDF000AE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76" y="0"/>
            <a:ext cx="4731224" cy="3548418"/>
          </a:xfrm>
          <a:prstGeom prst="rect">
            <a:avLst/>
          </a:prstGeom>
        </p:spPr>
      </p:pic>
      <p:pic>
        <p:nvPicPr>
          <p:cNvPr id="21" name="Picture 20" descr="A picture containing tree, person, outdoor, person&#10;&#10;Description automatically generated">
            <a:extLst>
              <a:ext uri="{FF2B5EF4-FFF2-40B4-BE49-F238E27FC236}">
                <a16:creationId xmlns:a16="http://schemas.microsoft.com/office/drawing/2014/main" id="{B1DAB3D7-541A-4B59-99BF-06B147363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190" y="0"/>
            <a:ext cx="4430973" cy="3323230"/>
          </a:xfrm>
          <a:prstGeom prst="rect">
            <a:avLst/>
          </a:prstGeom>
        </p:spPr>
      </p:pic>
      <p:pic>
        <p:nvPicPr>
          <p:cNvPr id="5" name="Picture 4" descr="A picture containing tree, outdoor, forest, standing&#10;&#10;Description automatically generated">
            <a:extLst>
              <a:ext uri="{FF2B5EF4-FFF2-40B4-BE49-F238E27FC236}">
                <a16:creationId xmlns:a16="http://schemas.microsoft.com/office/drawing/2014/main" id="{33E7F692-D409-45BF-914C-270414DDA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27" y="3534770"/>
            <a:ext cx="4430973" cy="3323230"/>
          </a:xfrm>
          <a:prstGeom prst="rect">
            <a:avLst/>
          </a:prstGeom>
        </p:spPr>
      </p:pic>
      <p:pic>
        <p:nvPicPr>
          <p:cNvPr id="7" name="Picture 6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BAF4CE1C-04D3-41CC-85A4-098787302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39" y="3323230"/>
            <a:ext cx="4731224" cy="3548418"/>
          </a:xfrm>
          <a:prstGeom prst="rect">
            <a:avLst/>
          </a:prstGeom>
        </p:spPr>
      </p:pic>
      <p:pic>
        <p:nvPicPr>
          <p:cNvPr id="17" name="Picture 16" descr="A picture containing tree, outdoor, plant, young&#10;&#10;Description automatically generated">
            <a:extLst>
              <a:ext uri="{FF2B5EF4-FFF2-40B4-BE49-F238E27FC236}">
                <a16:creationId xmlns:a16="http://schemas.microsoft.com/office/drawing/2014/main" id="{75B05E32-2FF5-48DF-A329-6F3300994F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99" y="3720153"/>
            <a:ext cx="4183796" cy="313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4967E-73D5-AF12-34CD-A0D978960F1D}"/>
              </a:ext>
            </a:extLst>
          </p:cNvPr>
          <p:cNvSpPr txBox="1"/>
          <p:nvPr/>
        </p:nvSpPr>
        <p:spPr>
          <a:xfrm>
            <a:off x="5484294" y="3075057"/>
            <a:ext cx="1223412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302792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F178-971D-4068-8A03-3D79FC75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ouple of people in a plantation&#10;&#10;Description automatically generated with low confidence">
            <a:extLst>
              <a:ext uri="{FF2B5EF4-FFF2-40B4-BE49-F238E27FC236}">
                <a16:creationId xmlns:a16="http://schemas.microsoft.com/office/drawing/2014/main" id="{96504027-9B5C-4648-96F7-6C3A5DA94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5" r="36242"/>
          <a:stretch/>
        </p:blipFill>
        <p:spPr>
          <a:xfrm>
            <a:off x="8228322" y="-5119"/>
            <a:ext cx="3963678" cy="6868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2F968C-85C3-46F6-9B8A-C9D7819C3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59" y="3376151"/>
            <a:ext cx="4667534" cy="3500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DD4F0C-3025-4DC1-8BC4-A9C049378446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934" b="47230"/>
          <a:stretch/>
        </p:blipFill>
        <p:spPr bwMode="auto">
          <a:xfrm>
            <a:off x="-742665" y="-23813"/>
            <a:ext cx="6989359" cy="34290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F2D1A-CF2F-4E37-B9F1-5CC091285602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01"/>
          <a:stretch/>
        </p:blipFill>
        <p:spPr bwMode="auto">
          <a:xfrm>
            <a:off x="3304920" y="-242463"/>
            <a:ext cx="5030081" cy="35998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Content Placeholder 17" descr="A person hugging a tree&#10;&#10;Description automatically generated with low confidence">
            <a:extLst>
              <a:ext uri="{FF2B5EF4-FFF2-40B4-BE49-F238E27FC236}">
                <a16:creationId xmlns:a16="http://schemas.microsoft.com/office/drawing/2014/main" id="{D8CA1DD2-6037-40C5-A809-731EEB8A3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05" t="33751" r="7005" b="-667"/>
          <a:stretch/>
        </p:blipFill>
        <p:spPr>
          <a:xfrm>
            <a:off x="4379976" y="3348432"/>
            <a:ext cx="3985532" cy="355608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C9B7F7-E911-4E11-A4AD-AF03FB7D5918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66218" y="3651302"/>
            <a:ext cx="3490407" cy="29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49C6-BF00-7416-0F77-6F13B36AF168}"/>
              </a:ext>
            </a:extLst>
          </p:cNvPr>
          <p:cNvSpPr txBox="1"/>
          <p:nvPr/>
        </p:nvSpPr>
        <p:spPr>
          <a:xfrm>
            <a:off x="5484294" y="3075057"/>
            <a:ext cx="1223412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b="1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66417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in a tree&#10;&#10;Description automatically generated with low confidence">
            <a:extLst>
              <a:ext uri="{FF2B5EF4-FFF2-40B4-BE49-F238E27FC236}">
                <a16:creationId xmlns:a16="http://schemas.microsoft.com/office/drawing/2014/main" id="{1BB86A1B-C58A-276D-8A01-08F4A6B58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2" b="126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8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red, forest&#10;&#10;Description automatically generated">
            <a:extLst>
              <a:ext uri="{FF2B5EF4-FFF2-40B4-BE49-F238E27FC236}">
                <a16:creationId xmlns:a16="http://schemas.microsoft.com/office/drawing/2014/main" id="{E8980D2D-73A0-4BC3-ACB4-E2C9FCBA9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9" b="2"/>
          <a:stretch/>
        </p:blipFill>
        <p:spPr>
          <a:xfrm rot="5400000">
            <a:off x="-1517840" y="286743"/>
            <a:ext cx="6845514" cy="629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C0E03-3041-419A-96B1-7F34C2C94A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r="6197"/>
          <a:stretch/>
        </p:blipFill>
        <p:spPr>
          <a:xfrm rot="10800000">
            <a:off x="4089586" y="0"/>
            <a:ext cx="8100890" cy="6858000"/>
          </a:xfrm>
          <a:prstGeom prst="rect">
            <a:avLst/>
          </a:prstGeom>
        </p:spPr>
      </p:pic>
      <p:pic>
        <p:nvPicPr>
          <p:cNvPr id="7" name="Picture 6" descr="A group of people wearing face masks&#10;&#10;Description automatically generated with medium confidence">
            <a:extLst>
              <a:ext uri="{FF2B5EF4-FFF2-40B4-BE49-F238E27FC236}">
                <a16:creationId xmlns:a16="http://schemas.microsoft.com/office/drawing/2014/main" id="{8DF488EC-2EB9-432B-9E26-C7CA0D7C48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6" b="2"/>
          <a:stretch/>
        </p:blipFill>
        <p:spPr>
          <a:xfrm>
            <a:off x="2407281" y="2637172"/>
            <a:ext cx="3889720" cy="4220828"/>
          </a:xfrm>
          <a:prstGeom prst="rect">
            <a:avLst/>
          </a:prstGeom>
        </p:spPr>
      </p:pic>
      <p:pic>
        <p:nvPicPr>
          <p:cNvPr id="11" name="Picture 10" descr="A group of people in a forest&#10;&#10;Description automatically generated with low confidence">
            <a:extLst>
              <a:ext uri="{FF2B5EF4-FFF2-40B4-BE49-F238E27FC236}">
                <a16:creationId xmlns:a16="http://schemas.microsoft.com/office/drawing/2014/main" id="{E8139FBA-2376-4096-AA16-A5EC7A3339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2" r="2778" b="19730"/>
          <a:stretch/>
        </p:blipFill>
        <p:spPr>
          <a:xfrm>
            <a:off x="2407281" y="1"/>
            <a:ext cx="3889720" cy="3127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CAF4B5-763D-D420-1819-7712E94AAD86}"/>
              </a:ext>
            </a:extLst>
          </p:cNvPr>
          <p:cNvSpPr txBox="1"/>
          <p:nvPr/>
        </p:nvSpPr>
        <p:spPr>
          <a:xfrm>
            <a:off x="5484294" y="3075057"/>
            <a:ext cx="1223412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b="1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381130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outdoor, grass, ground, red&#10;&#10;Description automatically generated">
            <a:extLst>
              <a:ext uri="{FF2B5EF4-FFF2-40B4-BE49-F238E27FC236}">
                <a16:creationId xmlns:a16="http://schemas.microsoft.com/office/drawing/2014/main" id="{EC3811AD-402A-A695-AB73-0BEF2902C6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8" r="3605"/>
          <a:stretch/>
        </p:blipFill>
        <p:spPr>
          <a:xfrm rot="5400000">
            <a:off x="-349316" y="2879384"/>
            <a:ext cx="4324622" cy="3636671"/>
          </a:xfrm>
          <a:prstGeom prst="rect">
            <a:avLst/>
          </a:prstGeom>
        </p:spPr>
      </p:pic>
      <p:pic>
        <p:nvPicPr>
          <p:cNvPr id="18" name="Picture 17" descr="A person and person standing on a rock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C7C81D0-5E95-05A7-C579-9781C56DE6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8110" r="3290" b="9791"/>
          <a:stretch/>
        </p:blipFill>
        <p:spPr>
          <a:xfrm rot="5400000">
            <a:off x="1638625" y="3115464"/>
            <a:ext cx="4499381" cy="2985692"/>
          </a:xfrm>
          <a:prstGeom prst="rect">
            <a:avLst/>
          </a:prstGeom>
        </p:spPr>
      </p:pic>
      <p:pic>
        <p:nvPicPr>
          <p:cNvPr id="22" name="Picture 21" descr="A picture containing tree, outdoor, ground, plant&#10;&#10;Description automatically generated">
            <a:extLst>
              <a:ext uri="{FF2B5EF4-FFF2-40B4-BE49-F238E27FC236}">
                <a16:creationId xmlns:a16="http://schemas.microsoft.com/office/drawing/2014/main" id="{1DE2F56A-347F-4EBC-F52F-87C40029C8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-5656" r="29981" b="5656"/>
          <a:stretch/>
        </p:blipFill>
        <p:spPr>
          <a:xfrm rot="5400000">
            <a:off x="5005893" y="-1030409"/>
            <a:ext cx="3220280" cy="5281099"/>
          </a:xfrm>
          <a:prstGeom prst="rect">
            <a:avLst/>
          </a:prstGeom>
        </p:spPr>
      </p:pic>
      <p:pic>
        <p:nvPicPr>
          <p:cNvPr id="12" name="Picture 11" descr="A picture containing outdoor, grass, tree, fungus&#10;&#10;Description automatically generated">
            <a:extLst>
              <a:ext uri="{FF2B5EF4-FFF2-40B4-BE49-F238E27FC236}">
                <a16:creationId xmlns:a16="http://schemas.microsoft.com/office/drawing/2014/main" id="{5C7D1F52-905F-09DA-30F0-1E506D6B4E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13882" b="9320"/>
          <a:stretch/>
        </p:blipFill>
        <p:spPr>
          <a:xfrm rot="5400000">
            <a:off x="8888397" y="70070"/>
            <a:ext cx="3373672" cy="3233531"/>
          </a:xfrm>
          <a:prstGeom prst="rect">
            <a:avLst/>
          </a:prstGeom>
        </p:spPr>
      </p:pic>
      <p:pic>
        <p:nvPicPr>
          <p:cNvPr id="14" name="Picture 13" descr="A picture containing toy&#10;&#10;Description automatically generated">
            <a:extLst>
              <a:ext uri="{FF2B5EF4-FFF2-40B4-BE49-F238E27FC236}">
                <a16:creationId xmlns:a16="http://schemas.microsoft.com/office/drawing/2014/main" id="{A59782C7-52FF-8130-4761-B5DB44A23B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9" r="17827" b="7626"/>
          <a:stretch/>
        </p:blipFill>
        <p:spPr>
          <a:xfrm rot="5400000">
            <a:off x="829037" y="-829040"/>
            <a:ext cx="3220282" cy="4878362"/>
          </a:xfrm>
          <a:prstGeom prst="rect">
            <a:avLst/>
          </a:prstGeom>
        </p:spPr>
      </p:pic>
      <p:pic>
        <p:nvPicPr>
          <p:cNvPr id="4" name="Picture 3" descr="A group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7FAF728-249C-CAFC-03BD-423F78C356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4"/>
          <a:stretch/>
        </p:blipFill>
        <p:spPr>
          <a:xfrm>
            <a:off x="4989914" y="3220281"/>
            <a:ext cx="3112394" cy="3641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CAF4B5-763D-D420-1819-7712E94AAD86}"/>
              </a:ext>
            </a:extLst>
          </p:cNvPr>
          <p:cNvSpPr txBox="1"/>
          <p:nvPr/>
        </p:nvSpPr>
        <p:spPr>
          <a:xfrm>
            <a:off x="5484294" y="3075057"/>
            <a:ext cx="1223412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b="1" dirty="0"/>
              <a:t>2022</a:t>
            </a:r>
          </a:p>
        </p:txBody>
      </p:sp>
      <p:pic>
        <p:nvPicPr>
          <p:cNvPr id="20" name="Picture 19" descr="A picture containing outdoor, tree, grass, fungus&#10;&#10;Description automatically generated">
            <a:extLst>
              <a:ext uri="{FF2B5EF4-FFF2-40B4-BE49-F238E27FC236}">
                <a16:creationId xmlns:a16="http://schemas.microsoft.com/office/drawing/2014/main" id="{9CF05DE3-983D-6206-4E9F-DF4781E493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5" t="16023" r="16992" b="4465"/>
          <a:stretch/>
        </p:blipFill>
        <p:spPr>
          <a:xfrm rot="5400000">
            <a:off x="8326263" y="2992267"/>
            <a:ext cx="3641779" cy="408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5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CAF4B5-763D-D420-1819-7712E94AAD86}"/>
              </a:ext>
            </a:extLst>
          </p:cNvPr>
          <p:cNvSpPr txBox="1"/>
          <p:nvPr/>
        </p:nvSpPr>
        <p:spPr>
          <a:xfrm>
            <a:off x="4926449" y="3075057"/>
            <a:ext cx="2339102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b="1" dirty="0"/>
              <a:t>2023 !!!!!!</a:t>
            </a:r>
          </a:p>
        </p:txBody>
      </p:sp>
    </p:spTree>
    <p:extLst>
      <p:ext uri="{BB962C8B-B14F-4D97-AF65-F5344CB8AC3E}">
        <p14:creationId xmlns:p14="http://schemas.microsoft.com/office/powerpoint/2010/main" val="2638308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214A6-DB64-4451-8852-22421E18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"/>
            <a:ext cx="8839200" cy="3734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E26252-9D41-4DA9-8FD6-25C704E1CF5A}"/>
              </a:ext>
            </a:extLst>
          </p:cNvPr>
          <p:cNvSpPr txBox="1"/>
          <p:nvPr/>
        </p:nvSpPr>
        <p:spPr>
          <a:xfrm>
            <a:off x="2362200" y="3352800"/>
            <a:ext cx="1935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aw-US" u="sng" dirty="0"/>
              <a:t>Kipahulu District</a:t>
            </a:r>
            <a:endParaRPr lang="en-US" u="sng" dirty="0"/>
          </a:p>
          <a:p>
            <a:r>
              <a:rPr lang="en-US" dirty="0"/>
              <a:t>30 Plots (FTPC)</a:t>
            </a:r>
          </a:p>
          <a:p>
            <a:r>
              <a:rPr lang="en-US" dirty="0"/>
              <a:t>20 Transects (EIPS)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E295D-C08C-4CD2-AE6D-B28BB770276F}"/>
              </a:ext>
            </a:extLst>
          </p:cNvPr>
          <p:cNvSpPr txBox="1"/>
          <p:nvPr/>
        </p:nvSpPr>
        <p:spPr>
          <a:xfrm>
            <a:off x="2362200" y="4276130"/>
            <a:ext cx="2070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aw-US" u="sng" dirty="0"/>
              <a:t>Haleakala Subalpine</a:t>
            </a:r>
            <a:endParaRPr lang="en-US" u="sng" dirty="0"/>
          </a:p>
          <a:p>
            <a:r>
              <a:rPr lang="en-US" dirty="0"/>
              <a:t>30 Plots (FTPC)</a:t>
            </a:r>
          </a:p>
          <a:p>
            <a:r>
              <a:rPr lang="en-US" dirty="0"/>
              <a:t>20 Transects (EIPS)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81430-4DB0-492A-AF13-6C79A755B976}"/>
              </a:ext>
            </a:extLst>
          </p:cNvPr>
          <p:cNvSpPr txBox="1"/>
          <p:nvPr/>
        </p:nvSpPr>
        <p:spPr>
          <a:xfrm>
            <a:off x="2362201" y="5410201"/>
            <a:ext cx="1767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Collected following established protocols &amp; SOPs</a:t>
            </a:r>
          </a:p>
          <a:p>
            <a:endParaRPr lang="en-US" sz="1400" dirty="0"/>
          </a:p>
          <a:p>
            <a:r>
              <a:rPr lang="en-US" sz="1400" dirty="0"/>
              <a:t>Quality &gt; Quantity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3D492-FADC-4F08-9025-E8F2F1D4BC0D}"/>
              </a:ext>
            </a:extLst>
          </p:cNvPr>
          <p:cNvSpPr txBox="1"/>
          <p:nvPr/>
        </p:nvSpPr>
        <p:spPr>
          <a:xfrm>
            <a:off x="4677343" y="3348433"/>
            <a:ext cx="28373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Objective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Base-line Conditions (status)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Changes (trends)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Ecosystem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Early Warning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Inform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146DD-1C08-4927-BC52-10BF6FB29A89}"/>
              </a:ext>
            </a:extLst>
          </p:cNvPr>
          <p:cNvSpPr txBox="1"/>
          <p:nvPr/>
        </p:nvSpPr>
        <p:spPr>
          <a:xfrm>
            <a:off x="7513917" y="3377953"/>
            <a:ext cx="3455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aw-US" sz="1600" b="1" dirty="0"/>
              <a:t>Datasheets scanned and backed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in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QA/QC (Accurate)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Reports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Briefings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Scientific Journals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dashboards</a:t>
            </a:r>
          </a:p>
        </p:txBody>
      </p:sp>
    </p:spTree>
    <p:extLst>
      <p:ext uri="{BB962C8B-B14F-4D97-AF65-F5344CB8AC3E}">
        <p14:creationId xmlns:p14="http://schemas.microsoft.com/office/powerpoint/2010/main" val="2051354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50B216-52C6-F2A7-0E22-C2C81D7701C0}"/>
              </a:ext>
            </a:extLst>
          </p:cNvPr>
          <p:cNvSpPr txBox="1"/>
          <p:nvPr/>
        </p:nvSpPr>
        <p:spPr>
          <a:xfrm>
            <a:off x="763400" y="545589"/>
            <a:ext cx="1103573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u="sng" dirty="0"/>
              <a:t>Priority #1:</a:t>
            </a:r>
          </a:p>
          <a:p>
            <a:r>
              <a:rPr lang="haw-US" sz="8000" b="1" dirty="0"/>
              <a:t>Field work is conducted safely and respectively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86028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766F031-D1D5-74A2-CF0F-0B51BAD16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39" r="3" b="3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038AB-F6EC-A898-DDA1-71ED8BC8D7F3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superuser.com/questions/1153329/how-to-create-a-graph-with-multiple-series-1000-in-exc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" name="Picture 2" descr="Pen pointing to a graph on a screen">
            <a:extLst>
              <a:ext uri="{FF2B5EF4-FFF2-40B4-BE49-F238E27FC236}">
                <a16:creationId xmlns:a16="http://schemas.microsoft.com/office/drawing/2014/main" id="{D7623D3D-4AD4-25D3-A9EC-650D5FFAED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r="1" b="1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4" name="Picture 3" descr="A person in a tree&#10;&#10;Description automatically generated with low confidence">
            <a:extLst>
              <a:ext uri="{FF2B5EF4-FFF2-40B4-BE49-F238E27FC236}">
                <a16:creationId xmlns:a16="http://schemas.microsoft.com/office/drawing/2014/main" id="{1BB86A1B-C58A-276D-8A01-08F4A6B582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8"/>
          <a:stretch/>
        </p:blipFill>
        <p:spPr>
          <a:xfrm>
            <a:off x="0" y="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3312824-F8DD-036F-59A5-DFD7FF72AED3}"/>
              </a:ext>
            </a:extLst>
          </p:cNvPr>
          <p:cNvCxnSpPr>
            <a:cxnSpLocks/>
          </p:cNvCxnSpPr>
          <p:nvPr/>
        </p:nvCxnSpPr>
        <p:spPr>
          <a:xfrm flipV="1">
            <a:off x="1039473" y="469865"/>
            <a:ext cx="2900213" cy="2876539"/>
          </a:xfrm>
          <a:prstGeom prst="bentConnector3">
            <a:avLst>
              <a:gd name="adj1" fmla="val 736"/>
            </a:avLst>
          </a:prstGeom>
          <a:ln w="76200"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820415D-E360-3680-75CB-C7AF0332FFF3}"/>
              </a:ext>
            </a:extLst>
          </p:cNvPr>
          <p:cNvCxnSpPr>
            <a:cxnSpLocks/>
          </p:cNvCxnSpPr>
          <p:nvPr/>
        </p:nvCxnSpPr>
        <p:spPr>
          <a:xfrm rot="10800000">
            <a:off x="6344233" y="469865"/>
            <a:ext cx="4327484" cy="3265794"/>
          </a:xfrm>
          <a:prstGeom prst="bentConnector3">
            <a:avLst>
              <a:gd name="adj1" fmla="val 267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313168-25F5-5A19-CC1E-F68AE8D09EFE}"/>
              </a:ext>
            </a:extLst>
          </p:cNvPr>
          <p:cNvSpPr txBox="1"/>
          <p:nvPr/>
        </p:nvSpPr>
        <p:spPr>
          <a:xfrm>
            <a:off x="3658992" y="146700"/>
            <a:ext cx="274393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Training - SOPs, rules, 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38CC0-0B03-0043-EEE1-EE11A68455B5}"/>
              </a:ext>
            </a:extLst>
          </p:cNvPr>
          <p:cNvSpPr txBox="1"/>
          <p:nvPr/>
        </p:nvSpPr>
        <p:spPr>
          <a:xfrm>
            <a:off x="284181" y="3631603"/>
            <a:ext cx="195419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Getting From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EEAE0-898C-AC9D-6FB9-1528D98AA389}"/>
              </a:ext>
            </a:extLst>
          </p:cNvPr>
          <p:cNvSpPr txBox="1"/>
          <p:nvPr/>
        </p:nvSpPr>
        <p:spPr>
          <a:xfrm>
            <a:off x="10194146" y="3798332"/>
            <a:ext cx="95838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To Here</a:t>
            </a:r>
          </a:p>
        </p:txBody>
      </p:sp>
    </p:spTree>
    <p:extLst>
      <p:ext uri="{BB962C8B-B14F-4D97-AF65-F5344CB8AC3E}">
        <p14:creationId xmlns:p14="http://schemas.microsoft.com/office/powerpoint/2010/main" val="322408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9E2A9-FCBB-A496-C2FA-8B6C4A28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0551" r="-1" b="14430"/>
          <a:stretch/>
        </p:blipFill>
        <p:spPr>
          <a:xfrm>
            <a:off x="0" y="20852"/>
            <a:ext cx="12188930" cy="6857990"/>
          </a:xfrm>
          <a:prstGeom prst="rect">
            <a:avLst/>
          </a:prstGeom>
          <a:noFill/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F10B6BD-59AA-7699-3E03-CF6F7203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0335" y="1552809"/>
            <a:ext cx="8038096" cy="375238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14C3CC-0DC1-1B4F-479E-137CA818E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443" y="371738"/>
            <a:ext cx="3531736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Species richness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6B82D6-1EB8-7E52-FCCC-898CAD614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6458" y="1260421"/>
            <a:ext cx="241444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4274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E0719-9A11-AF2C-F3F6-D644B5832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370" y="2454847"/>
            <a:ext cx="3143809" cy="107721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by size</a:t>
            </a:r>
          </a:p>
          <a:p>
            <a:r>
              <a:rPr lang="en-US" sz="32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02FC32-3FF5-7720-B7F2-5B1AE69BB432}"/>
              </a:ext>
            </a:extLst>
          </p:cNvPr>
          <p:cNvCxnSpPr>
            <a:cxnSpLocks/>
          </p:cNvCxnSpPr>
          <p:nvPr/>
        </p:nvCxnSpPr>
        <p:spPr>
          <a:xfrm flipH="1">
            <a:off x="9108693" y="2078485"/>
            <a:ext cx="892698" cy="2725509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70C83E-C206-AE35-4F8E-1132CD6A1577}"/>
              </a:ext>
            </a:extLst>
          </p:cNvPr>
          <p:cNvCxnSpPr>
            <a:cxnSpLocks/>
          </p:cNvCxnSpPr>
          <p:nvPr/>
        </p:nvCxnSpPr>
        <p:spPr>
          <a:xfrm flipH="1">
            <a:off x="8994393" y="1965766"/>
            <a:ext cx="1021936" cy="152400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56E622-B657-895C-4055-21C650B0AB2B}"/>
              </a:ext>
            </a:extLst>
          </p:cNvPr>
          <p:cNvCxnSpPr>
            <a:cxnSpLocks/>
          </p:cNvCxnSpPr>
          <p:nvPr/>
        </p:nvCxnSpPr>
        <p:spPr>
          <a:xfrm flipH="1">
            <a:off x="8994393" y="1947174"/>
            <a:ext cx="1006998" cy="1541011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948CF4-E52C-FC03-8161-39AD9A98C1AD}"/>
              </a:ext>
            </a:extLst>
          </p:cNvPr>
          <p:cNvCxnSpPr>
            <a:cxnSpLocks/>
          </p:cNvCxnSpPr>
          <p:nvPr/>
        </p:nvCxnSpPr>
        <p:spPr>
          <a:xfrm flipH="1">
            <a:off x="4015379" y="3080856"/>
            <a:ext cx="7440" cy="744923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23998-0FE8-9C5F-4FD0-558BEBF7CBCD}"/>
              </a:ext>
            </a:extLst>
          </p:cNvPr>
          <p:cNvCxnSpPr>
            <a:cxnSpLocks/>
          </p:cNvCxnSpPr>
          <p:nvPr/>
        </p:nvCxnSpPr>
        <p:spPr>
          <a:xfrm flipH="1">
            <a:off x="3132994" y="3080856"/>
            <a:ext cx="892698" cy="1585217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D1F7F3-0FD8-EB7B-76B4-4BEF2B115C8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118056" y="2357160"/>
            <a:ext cx="904763" cy="723696"/>
          </a:xfrm>
          <a:prstGeom prst="straightConnector1">
            <a:avLst/>
          </a:prstGeom>
          <a:noFill/>
          <a:ln w="57150" algn="ctr">
            <a:solidFill>
              <a:srgbClr val="92D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484400-45DC-ABE8-842F-9A14F550055D}"/>
              </a:ext>
            </a:extLst>
          </p:cNvPr>
          <p:cNvCxnSpPr>
            <a:cxnSpLocks/>
          </p:cNvCxnSpPr>
          <p:nvPr/>
        </p:nvCxnSpPr>
        <p:spPr>
          <a:xfrm flipH="1">
            <a:off x="2220686" y="1030468"/>
            <a:ext cx="3294681" cy="31707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04070F-8DAD-9837-2B4D-63BFDDF09EEB}"/>
              </a:ext>
            </a:extLst>
          </p:cNvPr>
          <p:cNvCxnSpPr>
            <a:cxnSpLocks/>
          </p:cNvCxnSpPr>
          <p:nvPr/>
        </p:nvCxnSpPr>
        <p:spPr>
          <a:xfrm>
            <a:off x="5583565" y="1030468"/>
            <a:ext cx="3026045" cy="32889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00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173E62-BD07-4FF2-91EC-5BCFD4CEF0BB}"/>
              </a:ext>
            </a:extLst>
          </p:cNvPr>
          <p:cNvGraphicFramePr>
            <a:graphicFrameLocks noGrp="1"/>
          </p:cNvGraphicFramePr>
          <p:nvPr/>
        </p:nvGraphicFramePr>
        <p:xfrm>
          <a:off x="226142" y="371792"/>
          <a:ext cx="4486984" cy="61144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7288">
                  <a:extLst>
                    <a:ext uri="{9D8B030D-6E8A-4147-A177-3AD203B41FA5}">
                      <a16:colId xmlns:a16="http://schemas.microsoft.com/office/drawing/2014/main" val="1919393055"/>
                    </a:ext>
                  </a:extLst>
                </a:gridCol>
                <a:gridCol w="697831">
                  <a:extLst>
                    <a:ext uri="{9D8B030D-6E8A-4147-A177-3AD203B41FA5}">
                      <a16:colId xmlns:a16="http://schemas.microsoft.com/office/drawing/2014/main" val="3314042936"/>
                    </a:ext>
                  </a:extLst>
                </a:gridCol>
                <a:gridCol w="2321865">
                  <a:extLst>
                    <a:ext uri="{9D8B030D-6E8A-4147-A177-3AD203B41FA5}">
                      <a16:colId xmlns:a16="http://schemas.microsoft.com/office/drawing/2014/main" val="415389951"/>
                    </a:ext>
                  </a:extLst>
                </a:gridCol>
              </a:tblGrid>
              <a:tr h="311591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Vegetation Attribute</a:t>
                      </a:r>
                      <a:endParaRPr lang="en-US" sz="1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Plot Size (m)</a:t>
                      </a:r>
                      <a:endParaRPr lang="en-US" sz="1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Summary Statistics (Means &amp; Var)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 anchor="ctr"/>
                </a:tc>
                <a:extLst>
                  <a:ext uri="{0D108BD9-81ED-4DB2-BD59-A6C34878D82A}">
                    <a16:rowId xmlns:a16="http://schemas.microsoft.com/office/drawing/2014/main" val="2800330427"/>
                  </a:ext>
                </a:extLst>
              </a:tr>
              <a:tr h="675114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Presence/Absence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20 x 50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10 x 20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Total Species Richness*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Native Species Richness*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Nonnative Species Richness*Ratio (Native </a:t>
                      </a:r>
                      <a:r>
                        <a:rPr lang="en-US" sz="1000" dirty="0" err="1">
                          <a:effectLst/>
                        </a:rPr>
                        <a:t>Richness:Total</a:t>
                      </a:r>
                      <a:r>
                        <a:rPr lang="en-US" sz="1000" dirty="0">
                          <a:effectLst/>
                        </a:rPr>
                        <a:t> Richness)*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extLst>
                  <a:ext uri="{0D108BD9-81ED-4DB2-BD59-A6C34878D82A}">
                    <a16:rowId xmlns:a16="http://schemas.microsoft.com/office/drawing/2014/main" val="1754891042"/>
                  </a:ext>
                </a:extLst>
              </a:tr>
              <a:tr h="649148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Understory Cover (&lt;1 m; 1-2 m)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20 x 50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10 x 20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% cover for some species and life forms, native and nonnative (&lt;1 m)* 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% cover for some species and life forms, native and nonnative (1-2 m)*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extLst>
                  <a:ext uri="{0D108BD9-81ED-4DB2-BD59-A6C34878D82A}">
                    <a16:rowId xmlns:a16="http://schemas.microsoft.com/office/drawing/2014/main" val="1961269286"/>
                  </a:ext>
                </a:extLst>
              </a:tr>
              <a:tr h="3401536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Large Tree Density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(DBH ≥10 cm)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20 x 50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# Trees/ha (all trees)*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# Trees/ha (for some species)*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# Native Trees/ha*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# Nonnative Trees/ha*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# Snags/ha*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# Native Snags/ha*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# Nonnative Snags/ha*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# Boles/Tree (all trees)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# Boles/Native Tree 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# Boles/Nonnative Tree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DBH (all trees) 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DBH (for some species)*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Percent of Trees with Damage 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Percent of Natives with Damage 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Percent of Nonnatives with Damage 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Percent of Trees Flowering/Fruiting 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Percent of Natives Flowering/Fruiting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Percent of Nonnatives Flowering or Fruiting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extLst>
                  <a:ext uri="{0D108BD9-81ED-4DB2-BD59-A6C34878D82A}">
                    <a16:rowId xmlns:a16="http://schemas.microsoft.com/office/drawing/2014/main" val="3492898553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Tree Canopy Height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20 x 50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Canopy Height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extLst>
                  <a:ext uri="{0D108BD9-81ED-4DB2-BD59-A6C34878D82A}">
                    <a16:rowId xmlns:a16="http://schemas.microsoft.com/office/drawing/2014/main" val="876492133"/>
                  </a:ext>
                </a:extLst>
              </a:tr>
              <a:tr h="519318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Tree Fern Density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(Diameter ≥10 cm)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10 x 25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# Tree Ferns/ha*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# Tree Fern Snags/ha*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Diameter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extLst>
                  <a:ext uri="{0D108BD9-81ED-4DB2-BD59-A6C34878D82A}">
                    <a16:rowId xmlns:a16="http://schemas.microsoft.com/office/drawing/2014/main" val="2970060334"/>
                  </a:ext>
                </a:extLst>
              </a:tr>
              <a:tr h="311591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Tree Fern Subcanopy Height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10 x 25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Subcanopy Height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/>
                </a:tc>
                <a:extLst>
                  <a:ext uri="{0D108BD9-81ED-4DB2-BD59-A6C34878D82A}">
                    <a16:rowId xmlns:a16="http://schemas.microsoft.com/office/drawing/2014/main" val="110707445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AE7DEA5-C540-4758-A9D0-7ED8D7F46673}"/>
              </a:ext>
            </a:extLst>
          </p:cNvPr>
          <p:cNvGraphicFramePr>
            <a:graphicFrameLocks noGrp="1"/>
          </p:cNvGraphicFramePr>
          <p:nvPr/>
        </p:nvGraphicFramePr>
        <p:xfrm>
          <a:off x="4713126" y="371792"/>
          <a:ext cx="4486984" cy="6167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3628">
                  <a:extLst>
                    <a:ext uri="{9D8B030D-6E8A-4147-A177-3AD203B41FA5}">
                      <a16:colId xmlns:a16="http://schemas.microsoft.com/office/drawing/2014/main" val="2443148226"/>
                    </a:ext>
                  </a:extLst>
                </a:gridCol>
                <a:gridCol w="713671">
                  <a:extLst>
                    <a:ext uri="{9D8B030D-6E8A-4147-A177-3AD203B41FA5}">
                      <a16:colId xmlns:a16="http://schemas.microsoft.com/office/drawing/2014/main" val="832262639"/>
                    </a:ext>
                  </a:extLst>
                </a:gridCol>
                <a:gridCol w="2339685">
                  <a:extLst>
                    <a:ext uri="{9D8B030D-6E8A-4147-A177-3AD203B41FA5}">
                      <a16:colId xmlns:a16="http://schemas.microsoft.com/office/drawing/2014/main" val="593195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Vegetation Attribute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>
                          <a:effectLst/>
                        </a:rPr>
                        <a:t>Plot Size (m)</a:t>
                      </a:r>
                      <a:endParaRPr lang="en-US" sz="10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00" dirty="0">
                          <a:effectLst/>
                        </a:rPr>
                        <a:t>Summary Statistics (Means &amp; Var)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49" marR="46849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352550"/>
                  </a:ext>
                </a:extLst>
              </a:tr>
              <a:tr h="1185958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Sapling Density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10 x 25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Saplings/ha (all trees)*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Saplings/ha (for some species)*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Native Saplings/ha*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Nonnative Saplings/ha*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Dead Saplings/ha*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Dead Native Saplings/ha*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Dead Nonnative Saplings/ha*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% Saplings with Damage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% Native Saplings with Damage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% Nonnative Saplings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extLst>
                  <a:ext uri="{0D108BD9-81ED-4DB2-BD59-A6C34878D82A}">
                    <a16:rowId xmlns:a16="http://schemas.microsoft.com/office/drawing/2014/main" val="3539593148"/>
                  </a:ext>
                </a:extLst>
              </a:tr>
              <a:tr h="753931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Seedling Density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2 x 50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# Seedlings/ha*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# Native Seedlings/ha*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# Nonnative Seedlings/ha*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% Seedlings in terrestrial substrate*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% Native seedlings in terrestrial substrate*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% Nonnative seedlings in terrestrial substrate*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extLst>
                  <a:ext uri="{0D108BD9-81ED-4DB2-BD59-A6C34878D82A}">
                    <a16:rowId xmlns:a16="http://schemas.microsoft.com/office/drawing/2014/main" val="1104664130"/>
                  </a:ext>
                </a:extLst>
              </a:tr>
              <a:tr h="1065480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Shrub Density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2 x 50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Shrubs/ha*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Native Shrubs/ha*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Nonnative Shrubs/ha*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% shrubs in terrestrial substrate*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% shrubs at maturity*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% Native shrubs in terrestrial substrate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% Native shrubs at maturity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% Nonnative shrubs in terrestrial substrate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% Nonnative shrubs at maturity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extLst>
                  <a:ext uri="{0D108BD9-81ED-4DB2-BD59-A6C34878D82A}">
                    <a16:rowId xmlns:a16="http://schemas.microsoft.com/office/drawing/2014/main" val="3584767831"/>
                  </a:ext>
                </a:extLst>
              </a:tr>
              <a:tr h="762402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Tree Fern Juvenile Density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2 x 50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# tree fern juveniles/ha (overall)*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# tree fern juveniles/ha (some species)*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% Native tree fern juveniles (if possible)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% Nonnative tree fern juveniles (if possible)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% tree fern juveniles in terrestrial sub.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% Native tree fern juveniles in terrestrial substrate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extLst>
                  <a:ext uri="{0D108BD9-81ED-4DB2-BD59-A6C34878D82A}">
                    <a16:rowId xmlns:a16="http://schemas.microsoft.com/office/drawing/2014/main" val="3759677950"/>
                  </a:ext>
                </a:extLst>
              </a:tr>
              <a:tr h="5835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Coarse Woody Debris (CWD)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90 m of Transect;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70 m of Transect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woody logs/ha 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# tree fern logs/ha 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Diameter woody logs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Diameter tree fern logs</a:t>
                      </a: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% CWD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/>
                </a:tc>
                <a:extLst>
                  <a:ext uri="{0D108BD9-81ED-4DB2-BD59-A6C34878D82A}">
                    <a16:rowId xmlns:a16="http://schemas.microsoft.com/office/drawing/2014/main" val="37894886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5C4862-D981-4253-9161-230E1566019C}"/>
              </a:ext>
            </a:extLst>
          </p:cNvPr>
          <p:cNvGraphicFramePr>
            <a:graphicFrameLocks noGrp="1"/>
          </p:cNvGraphicFramePr>
          <p:nvPr/>
        </p:nvGraphicFramePr>
        <p:xfrm>
          <a:off x="9200110" y="371792"/>
          <a:ext cx="2632499" cy="3087497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721812">
                  <a:extLst>
                    <a:ext uri="{9D8B030D-6E8A-4147-A177-3AD203B41FA5}">
                      <a16:colId xmlns:a16="http://schemas.microsoft.com/office/drawing/2014/main" val="499684582"/>
                    </a:ext>
                  </a:extLst>
                </a:gridCol>
                <a:gridCol w="600502">
                  <a:extLst>
                    <a:ext uri="{9D8B030D-6E8A-4147-A177-3AD203B41FA5}">
                      <a16:colId xmlns:a16="http://schemas.microsoft.com/office/drawing/2014/main" val="1264164773"/>
                    </a:ext>
                  </a:extLst>
                </a:gridCol>
                <a:gridCol w="1310185">
                  <a:extLst>
                    <a:ext uri="{9D8B030D-6E8A-4147-A177-3AD203B41FA5}">
                      <a16:colId xmlns:a16="http://schemas.microsoft.com/office/drawing/2014/main" val="3591449592"/>
                    </a:ext>
                  </a:extLst>
                </a:gridCol>
              </a:tblGrid>
              <a:tr h="3194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Vegetation Attribute</a:t>
                      </a:r>
                      <a:endParaRPr lang="en-US" sz="9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Transect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Summary Statistics (Means &amp; Var)</a:t>
                      </a:r>
                      <a:endParaRPr lang="en-US" sz="9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1757342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Invasive Species Richness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x 20 or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x 10 plots along transect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Count of invasive species per plot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61555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>
                          <a:effectLst/>
                        </a:rPr>
                        <a:t>Frequency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x 20 or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x 10 plots along transect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No. or % of plots with presence of species, life forms, or other groupings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372019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Cover Class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x 20 or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x 10 plots along transect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900" dirty="0">
                          <a:effectLst/>
                        </a:rPr>
                        <a:t>No. or % of plots with a particular cover class for a species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943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B8B5D0-595C-F3CE-51A6-940C641D3608}"/>
              </a:ext>
            </a:extLst>
          </p:cNvPr>
          <p:cNvSpPr txBox="1"/>
          <p:nvPr/>
        </p:nvSpPr>
        <p:spPr>
          <a:xfrm>
            <a:off x="9753600" y="3972560"/>
            <a:ext cx="178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…and photo data</a:t>
            </a:r>
          </a:p>
        </p:txBody>
      </p:sp>
    </p:spTree>
    <p:extLst>
      <p:ext uri="{BB962C8B-B14F-4D97-AF65-F5344CB8AC3E}">
        <p14:creationId xmlns:p14="http://schemas.microsoft.com/office/powerpoint/2010/main" val="251447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tree&#10;&#10;Description automatically generated with low confidence">
            <a:extLst>
              <a:ext uri="{FF2B5EF4-FFF2-40B4-BE49-F238E27FC236}">
                <a16:creationId xmlns:a16="http://schemas.microsoft.com/office/drawing/2014/main" id="{1BB86A1B-C58A-276D-8A01-08F4A6B58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2" b="126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26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21AB62-7B60-57D3-FE5B-92AA80636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33" b="1236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717F7-D9A9-DF8E-5CA0-2675CCDE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Species Identification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1771-139F-D41B-A05F-671A2ABA5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Each year ~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150-300</a:t>
            </a:r>
            <a:r>
              <a:rPr lang="en-US" sz="2400" dirty="0"/>
              <a:t> species to know and identify</a:t>
            </a:r>
          </a:p>
          <a:p>
            <a:r>
              <a:rPr lang="en-US" sz="2400" dirty="0"/>
              <a:t>So far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800+ </a:t>
            </a:r>
            <a:r>
              <a:rPr lang="en-US" sz="2400" dirty="0"/>
              <a:t>unique species total 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50+ </a:t>
            </a:r>
            <a:r>
              <a:rPr lang="en-US" sz="2400" dirty="0"/>
              <a:t>species in one 20x50 m plot.</a:t>
            </a:r>
          </a:p>
        </p:txBody>
      </p:sp>
    </p:spTree>
    <p:extLst>
      <p:ext uri="{BB962C8B-B14F-4D97-AF65-F5344CB8AC3E}">
        <p14:creationId xmlns:p14="http://schemas.microsoft.com/office/powerpoint/2010/main" val="279946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21AB62-7B60-57D3-FE5B-92AA80636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33" b="1236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717F7-D9A9-DF8E-5CA0-2675CCDE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Training &amp; Experience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1771-139F-D41B-A05F-671A2ABA5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3 weeks for crewmember training</a:t>
            </a:r>
          </a:p>
          <a:p>
            <a:r>
              <a:rPr lang="en-US" sz="2400" dirty="0"/>
              <a:t>1 season to be experienced crew leader</a:t>
            </a:r>
          </a:p>
          <a:p>
            <a:r>
              <a:rPr lang="en-US" sz="2400" dirty="0"/>
              <a:t>accuracy &amp; efficiency </a:t>
            </a:r>
          </a:p>
        </p:txBody>
      </p:sp>
    </p:spTree>
    <p:extLst>
      <p:ext uri="{BB962C8B-B14F-4D97-AF65-F5344CB8AC3E}">
        <p14:creationId xmlns:p14="http://schemas.microsoft.com/office/powerpoint/2010/main" val="270000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1631</Words>
  <Application>Microsoft Office PowerPoint</Application>
  <PresentationFormat>Widescreen</PresentationFormat>
  <Paragraphs>502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Google Sans</vt:lpstr>
      <vt:lpstr>Times New Roman</vt:lpstr>
      <vt:lpstr>Office Theme</vt:lpstr>
      <vt:lpstr>Vegetation Protocols Orientation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Species Identification</vt:lpstr>
      <vt:lpstr>Training &amp;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Size: Why 30 plots, 20 transects?</vt:lpstr>
      <vt:lpstr>PowerPoint Presentation</vt:lpstr>
      <vt:lpstr>Sample Size: Why 30 plots, 20 transects?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Gross, Jacob J</dc:creator>
  <cp:lastModifiedBy>Gross, Jacob J</cp:lastModifiedBy>
  <cp:revision>5</cp:revision>
  <dcterms:created xsi:type="dcterms:W3CDTF">2023-01-27T21:04:11Z</dcterms:created>
  <dcterms:modified xsi:type="dcterms:W3CDTF">2023-09-19T20:48:48Z</dcterms:modified>
</cp:coreProperties>
</file>